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9144000"/>
  <p:notesSz cx="6794500" cy="9931400"/>
  <p:embeddedFontLst>
    <p:embeddedFont>
      <p:font typeface="Roboto"/>
      <p:regular r:id="rId23"/>
      <p:bold r:id="rId24"/>
      <p:italic r:id="rId25"/>
      <p:boldItalic r:id="rId26"/>
    </p:embeddedFont>
    <p:embeddedFont>
      <p:font typeface="Quattrocento Sans"/>
      <p:regular r:id="rId27"/>
      <p:bold r:id="rId28"/>
      <p:italic r:id="rId29"/>
      <p:boldItalic r:id="rId30"/>
    </p:embeddedFont>
    <p:embeddedFont>
      <p:font typeface="Helvetica Neue"/>
      <p:bold r:id="rId31"/>
      <p:boldItalic r:id="rId32"/>
    </p:embeddedFont>
    <p:embeddedFont>
      <p:font typeface="Oswald"/>
      <p:regular r:id="rId33"/>
      <p:bold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15:clr>
            <a:srgbClr val="A4A3A4"/>
          </p15:clr>
        </p15:guide>
        <p15:guide id="4">
          <p15:clr>
            <a:srgbClr val="A4A3A4"/>
          </p15:clr>
        </p15:guide>
      </p15:sldGuideLst>
    </p:ext>
    <p:ext uri="{2D200454-40CA-4A62-9FC3-DE9A4176ACB9}">
      <p15:notesGuideLst>
        <p15:guide id="1" orient="horz" pos="3128">
          <p15:clr>
            <a:srgbClr val="A4A3A4"/>
          </p15:clr>
        </p15:guide>
        <p15:guide id="2" pos="2140">
          <p15:clr>
            <a:srgbClr val="A4A3A4"/>
          </p15:clr>
        </p15:guide>
        <p15:guide id="3" pos="2134">
          <p15:clr>
            <a:srgbClr val="A4A3A4"/>
          </p15:clr>
        </p15:guide>
      </p15:notesGuideLst>
    </p:ext>
    <p:ext uri="http://customooxmlschemas.google.com/">
      <go:slidesCustomData xmlns:go="http://customooxmlschemas.google.com/" r:id="rId39" roundtripDataSignature="AMtx7mhVaHOu8YjjR+UTtQOqjHdYLZ8l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orient="horz"/>
        <p:guide/>
      </p:guideLst>
    </p:cSldViewPr>
  </p:slideViewPr>
  <p:notesViewPr>
    <p:cSldViewPr snapToGrid="0">
      <p:cViewPr varScale="1">
        <p:scale>
          <a:sx n="100" d="100"/>
          <a:sy n="100" d="100"/>
        </p:scale>
        <p:origin x="0" y="0"/>
      </p:cViewPr>
      <p:guideLst>
        <p:guide pos="3128" orient="horz"/>
        <p:guide pos="2140"/>
        <p:guide pos="2134"/>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QuattrocentoSans-bold.fntdata"/><Relationship Id="rId27" Type="http://schemas.openxmlformats.org/officeDocument/2006/relationships/font" Target="fonts/Quattrocento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QuattrocentoSans-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fntdata"/><Relationship Id="rId30" Type="http://schemas.openxmlformats.org/officeDocument/2006/relationships/font" Target="fonts/QuattrocentoSans-boldItalic.fntdata"/><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HelveticaNeue-boldItalic.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679450" y="392112"/>
            <a:ext cx="5435600" cy="4076701"/>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1: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0: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nl-NL"/>
              <a:t>More than half of 15- to 25-year old women </a:t>
            </a:r>
            <a:r>
              <a:rPr lang="nl-NL"/>
              <a:t>from 22 countries reported experiences with </a:t>
            </a:r>
            <a:r>
              <a:rPr b="1" lang="nl-NL"/>
              <a:t>online harassment on social media platforms</a:t>
            </a:r>
            <a:endParaRPr/>
          </a:p>
          <a:p>
            <a:pPr indent="0" lvl="0" marL="0" rtl="0" algn="l">
              <a:spcBef>
                <a:spcPts val="0"/>
              </a:spcBef>
              <a:spcAft>
                <a:spcPts val="0"/>
              </a:spcAft>
              <a:buNone/>
            </a:pPr>
            <a:r>
              <a:t/>
            </a:r>
            <a:endParaRPr/>
          </a:p>
        </p:txBody>
      </p:sp>
      <p:sp>
        <p:nvSpPr>
          <p:cNvPr id="134" name="Google Shape;134;p10: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11: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nl-NL">
                <a:solidFill>
                  <a:srgbClr val="000000"/>
                </a:solidFill>
                <a:latin typeface="Avenir"/>
                <a:ea typeface="Avenir"/>
                <a:cs typeface="Avenir"/>
                <a:sym typeface="Avenir"/>
              </a:rPr>
              <a:t>Plan International 2020: </a:t>
            </a:r>
            <a:endParaRPr/>
          </a:p>
          <a:p>
            <a:pPr indent="-285750" lvl="0" marL="285750" rtl="0" algn="l">
              <a:spcBef>
                <a:spcPts val="0"/>
              </a:spcBef>
              <a:spcAft>
                <a:spcPts val="0"/>
              </a:spcAft>
              <a:buClr>
                <a:srgbClr val="000000"/>
              </a:buClr>
              <a:buSzPts val="1800"/>
              <a:buFont typeface="Helvetica Neue"/>
              <a:buChar char="-"/>
            </a:pPr>
            <a:r>
              <a:rPr b="1" i="0" lang="nl-NL" sz="1800" u="none" strike="noStrike">
                <a:solidFill>
                  <a:srgbClr val="000000"/>
                </a:solidFill>
                <a:latin typeface="Helvetica Neue"/>
                <a:ea typeface="Helvetica Neue"/>
                <a:cs typeface="Helvetica Neue"/>
                <a:sym typeface="Helvetica Neue"/>
              </a:rPr>
              <a:t>76 per cent of respondents </a:t>
            </a:r>
            <a:r>
              <a:rPr b="0" i="0" lang="nl-NL" sz="1800" u="none" strike="noStrike">
                <a:solidFill>
                  <a:srgbClr val="000000"/>
                </a:solidFill>
                <a:latin typeface="Helvetica Neue"/>
                <a:ea typeface="Helvetica Neue"/>
                <a:cs typeface="Helvetica Neue"/>
                <a:sym typeface="Helvetica Neue"/>
              </a:rPr>
              <a:t>thought their harasser was probably </a:t>
            </a:r>
            <a:r>
              <a:rPr b="1" i="0" lang="nl-NL" sz="1800" u="none" strike="noStrike">
                <a:solidFill>
                  <a:srgbClr val="000000"/>
                </a:solidFill>
                <a:latin typeface="Helvetica Neue"/>
                <a:ea typeface="Helvetica Neue"/>
                <a:cs typeface="Helvetica Neue"/>
                <a:sym typeface="Helvetica Neue"/>
              </a:rPr>
              <a:t>male</a:t>
            </a:r>
            <a:endParaRPr/>
          </a:p>
          <a:p>
            <a:pPr indent="-285750" lvl="0" marL="285750" rtl="0" algn="l">
              <a:spcBef>
                <a:spcPts val="0"/>
              </a:spcBef>
              <a:spcAft>
                <a:spcPts val="0"/>
              </a:spcAft>
              <a:buClr>
                <a:srgbClr val="000000"/>
              </a:buClr>
              <a:buSzPts val="1800"/>
              <a:buFont typeface="Helvetica Neue"/>
              <a:buChar char="-"/>
            </a:pPr>
            <a:r>
              <a:rPr b="1" i="0" lang="nl-NL" sz="1800" u="none" strike="noStrike">
                <a:solidFill>
                  <a:srgbClr val="000000"/>
                </a:solidFill>
                <a:latin typeface="Helvetica Neue"/>
                <a:ea typeface="Helvetica Neue"/>
                <a:cs typeface="Helvetica Neue"/>
                <a:sym typeface="Helvetica Neue"/>
              </a:rPr>
              <a:t>29 per cent </a:t>
            </a:r>
            <a:r>
              <a:rPr b="0" i="0" lang="nl-NL" sz="1800" u="none" strike="noStrike">
                <a:solidFill>
                  <a:srgbClr val="000000"/>
                </a:solidFill>
                <a:latin typeface="Helvetica Neue"/>
                <a:ea typeface="Helvetica Neue"/>
                <a:cs typeface="Helvetica Neue"/>
                <a:sym typeface="Helvetica Neue"/>
              </a:rPr>
              <a:t>probably </a:t>
            </a:r>
            <a:r>
              <a:rPr b="1" i="0" lang="nl-NL" sz="1800" u="none" strike="noStrike">
                <a:solidFill>
                  <a:srgbClr val="000000"/>
                </a:solidFill>
                <a:latin typeface="Helvetica Neue"/>
                <a:ea typeface="Helvetica Neue"/>
                <a:cs typeface="Helvetica Neue"/>
                <a:sym typeface="Helvetica Neue"/>
              </a:rPr>
              <a:t>female</a:t>
            </a:r>
            <a:endParaRPr b="0" i="0" sz="1800" u="none" strike="noStrike">
              <a:solidFill>
                <a:srgbClr val="000000"/>
              </a:solidFill>
              <a:latin typeface="Avenir"/>
              <a:ea typeface="Avenir"/>
              <a:cs typeface="Avenir"/>
              <a:sym typeface="Avenir"/>
            </a:endParaRPr>
          </a:p>
          <a:p>
            <a:pPr indent="-285750" lvl="0" marL="285750" rtl="0" algn="l">
              <a:spcBef>
                <a:spcPts val="0"/>
              </a:spcBef>
              <a:spcAft>
                <a:spcPts val="0"/>
              </a:spcAft>
              <a:buClr>
                <a:srgbClr val="000000"/>
              </a:buClr>
              <a:buSzPts val="1200"/>
              <a:buFont typeface="Avenir"/>
              <a:buChar char="-"/>
            </a:pPr>
            <a:r>
              <a:rPr b="0" i="0" lang="nl-NL">
                <a:solidFill>
                  <a:srgbClr val="000000"/>
                </a:solidFill>
                <a:latin typeface="Avenir"/>
                <a:ea typeface="Avenir"/>
                <a:cs typeface="Avenir"/>
                <a:sym typeface="Avenir"/>
              </a:rPr>
              <a:t>Mostly strangers or anonymous social media users</a:t>
            </a:r>
            <a:endParaRPr/>
          </a:p>
          <a:p>
            <a:pPr indent="-285750" lvl="0" marL="285750" rtl="0" algn="l">
              <a:spcBef>
                <a:spcPts val="0"/>
              </a:spcBef>
              <a:spcAft>
                <a:spcPts val="0"/>
              </a:spcAft>
              <a:buClr>
                <a:srgbClr val="000000"/>
              </a:buClr>
              <a:buSzPts val="1200"/>
              <a:buFont typeface="Avenir"/>
              <a:buChar char="-"/>
            </a:pPr>
            <a:r>
              <a:rPr b="0" i="0" lang="nl-NL">
                <a:solidFill>
                  <a:srgbClr val="000000"/>
                </a:solidFill>
                <a:latin typeface="Avenir"/>
                <a:ea typeface="Avenir"/>
                <a:cs typeface="Avenir"/>
                <a:sym typeface="Avenir"/>
              </a:rPr>
              <a:t>11% current or former intimate partner</a:t>
            </a:r>
            <a:endParaRPr/>
          </a:p>
          <a:p>
            <a:pPr indent="0" lvl="0" marL="0" rtl="0" algn="l">
              <a:spcBef>
                <a:spcPts val="0"/>
              </a:spcBef>
              <a:spcAft>
                <a:spcPts val="0"/>
              </a:spcAft>
              <a:buNone/>
            </a:pPr>
            <a:r>
              <a:t/>
            </a:r>
            <a:endParaRPr b="0" i="0">
              <a:solidFill>
                <a:srgbClr val="000000"/>
              </a:solidFill>
              <a:latin typeface="Avenir"/>
              <a:ea typeface="Avenir"/>
              <a:cs typeface="Avenir"/>
              <a:sym typeface="Avenir"/>
            </a:endParaRPr>
          </a:p>
          <a:p>
            <a:pPr indent="0" lvl="0" marL="0" rtl="0" algn="l">
              <a:spcBef>
                <a:spcPts val="0"/>
              </a:spcBef>
              <a:spcAft>
                <a:spcPts val="0"/>
              </a:spcAft>
              <a:buNone/>
            </a:pPr>
            <a:r>
              <a:t/>
            </a:r>
            <a:endParaRPr b="0" i="0">
              <a:solidFill>
                <a:srgbClr val="000000"/>
              </a:solidFill>
              <a:latin typeface="Avenir"/>
              <a:ea typeface="Avenir"/>
              <a:cs typeface="Avenir"/>
              <a:sym typeface="Avenir"/>
            </a:endParaRPr>
          </a:p>
          <a:p>
            <a:pPr indent="0" lvl="0" marL="0" rtl="0" algn="l">
              <a:spcBef>
                <a:spcPts val="0"/>
              </a:spcBef>
              <a:spcAft>
                <a:spcPts val="0"/>
              </a:spcAft>
              <a:buNone/>
            </a:pPr>
            <a:r>
              <a:rPr b="0" i="0" lang="nl-NL">
                <a:solidFill>
                  <a:srgbClr val="000000"/>
                </a:solidFill>
                <a:latin typeface="Avenir"/>
                <a:ea typeface="Avenir"/>
                <a:cs typeface="Avenir"/>
                <a:sym typeface="Avenir"/>
              </a:rPr>
              <a:t>Nordic Digital Rights and Equality Foundation ongoing research into online abuse in Nordic countries: </a:t>
            </a:r>
            <a:endParaRPr/>
          </a:p>
          <a:p>
            <a:pPr indent="0" lvl="0" marL="0" rtl="0" algn="l">
              <a:spcBef>
                <a:spcPts val="0"/>
              </a:spcBef>
              <a:spcAft>
                <a:spcPts val="0"/>
              </a:spcAft>
              <a:buNone/>
            </a:pPr>
            <a:r>
              <a:rPr b="1" i="0" lang="nl-NL">
                <a:solidFill>
                  <a:srgbClr val="000000"/>
                </a:solidFill>
                <a:latin typeface="Avenir"/>
                <a:ea typeface="Avenir"/>
                <a:cs typeface="Avenir"/>
                <a:sym typeface="Avenir"/>
              </a:rPr>
              <a:t>- 76,5% </a:t>
            </a:r>
            <a:r>
              <a:rPr b="0" i="0" lang="nl-NL">
                <a:solidFill>
                  <a:srgbClr val="000000"/>
                </a:solidFill>
                <a:latin typeface="Avenir"/>
                <a:ea typeface="Avenir"/>
                <a:cs typeface="Avenir"/>
                <a:sym typeface="Avenir"/>
              </a:rPr>
              <a:t>of victims is female</a:t>
            </a:r>
            <a:endParaRPr/>
          </a:p>
          <a:p>
            <a:pPr indent="0" lvl="0" marL="0" rtl="0" algn="l">
              <a:spcBef>
                <a:spcPts val="0"/>
              </a:spcBef>
              <a:spcAft>
                <a:spcPts val="0"/>
              </a:spcAft>
              <a:buNone/>
            </a:pPr>
            <a:r>
              <a:rPr b="1" i="0" lang="nl-NL">
                <a:solidFill>
                  <a:srgbClr val="000000"/>
                </a:solidFill>
                <a:latin typeface="Avenir"/>
                <a:ea typeface="Avenir"/>
                <a:cs typeface="Avenir"/>
                <a:sym typeface="Avenir"/>
              </a:rPr>
              <a:t>- 92,9%</a:t>
            </a:r>
            <a:r>
              <a:rPr b="0" i="0" lang="nl-NL">
                <a:solidFill>
                  <a:srgbClr val="000000"/>
                </a:solidFill>
                <a:latin typeface="Avenir"/>
                <a:ea typeface="Avenir"/>
                <a:cs typeface="Avenir"/>
                <a:sym typeface="Avenir"/>
              </a:rPr>
              <a:t> of perpetrators was male</a:t>
            </a:r>
            <a:endParaRPr/>
          </a:p>
          <a:p>
            <a:pPr indent="0" lvl="0" marL="0" rtl="0" algn="l">
              <a:spcBef>
                <a:spcPts val="0"/>
              </a:spcBef>
              <a:spcAft>
                <a:spcPts val="0"/>
              </a:spcAft>
              <a:buNone/>
            </a:pPr>
            <a:r>
              <a:rPr b="0" i="0" lang="nl-NL">
                <a:solidFill>
                  <a:srgbClr val="000000"/>
                </a:solidFill>
                <a:latin typeface="Avenir"/>
                <a:ea typeface="Avenir"/>
                <a:cs typeface="Avenir"/>
                <a:sym typeface="Avenir"/>
              </a:rPr>
              <a:t>- Large majority of perpetrators between 18-30 years old</a:t>
            </a:r>
            <a:endParaRPr/>
          </a:p>
          <a:p>
            <a:pPr indent="-171450" lvl="0" marL="171450" rtl="0" algn="l">
              <a:spcBef>
                <a:spcPts val="0"/>
              </a:spcBef>
              <a:spcAft>
                <a:spcPts val="0"/>
              </a:spcAft>
              <a:buClr>
                <a:srgbClr val="000000"/>
              </a:buClr>
              <a:buSzPts val="1200"/>
              <a:buFont typeface="Avenir"/>
              <a:buChar char="-"/>
            </a:pPr>
            <a:r>
              <a:rPr b="0" i="0" lang="nl-NL">
                <a:solidFill>
                  <a:srgbClr val="000000"/>
                </a:solidFill>
                <a:latin typeface="Avenir"/>
                <a:ea typeface="Avenir"/>
                <a:cs typeface="Avenir"/>
                <a:sym typeface="Avenir"/>
              </a:rPr>
              <a:t>71% romantic partner, ‘only’ 14% stranger </a:t>
            </a:r>
            <a:endParaRPr/>
          </a:p>
          <a:p>
            <a:pPr indent="-95250" lvl="0" marL="171450" rtl="0" algn="l">
              <a:spcBef>
                <a:spcPts val="0"/>
              </a:spcBef>
              <a:spcAft>
                <a:spcPts val="0"/>
              </a:spcAft>
              <a:buClr>
                <a:schemeClr val="dk1"/>
              </a:buClr>
              <a:buSzPts val="1200"/>
              <a:buFont typeface="Calibri"/>
              <a:buNone/>
            </a:pPr>
            <a:r>
              <a:t/>
            </a:r>
            <a:endParaRPr b="0" i="0">
              <a:solidFill>
                <a:srgbClr val="000000"/>
              </a:solidFill>
              <a:latin typeface="Avenir"/>
              <a:ea typeface="Avenir"/>
              <a:cs typeface="Avenir"/>
              <a:sym typeface="Avenir"/>
            </a:endParaRPr>
          </a:p>
          <a:p>
            <a:pPr indent="0" lvl="0" marL="0" rtl="0" algn="l">
              <a:spcBef>
                <a:spcPts val="0"/>
              </a:spcBef>
              <a:spcAft>
                <a:spcPts val="0"/>
              </a:spcAft>
              <a:buClr>
                <a:srgbClr val="000000"/>
              </a:buClr>
              <a:buSzPts val="1200"/>
              <a:buFont typeface="Avenir"/>
              <a:buNone/>
            </a:pPr>
            <a:r>
              <a:rPr b="0" i="0" lang="nl-NL">
                <a:solidFill>
                  <a:srgbClr val="000000"/>
                </a:solidFill>
                <a:latin typeface="Avenir"/>
                <a:ea typeface="Avenir"/>
                <a:cs typeface="Avenir"/>
                <a:sym typeface="Avenir"/>
              </a:rPr>
              <a:t>Victim blaming mostly in sexual cyberharrashment. So from peers, teachers, and youth professionals, they usually assume that victim is to blame. For example through the questions they ask e.g. why did you send these pictures, you know you should not be doing that. </a:t>
            </a:r>
            <a:endParaRPr/>
          </a:p>
          <a:p>
            <a:pPr indent="-95250" lvl="0" marL="171450" rtl="0" algn="l">
              <a:spcBef>
                <a:spcPts val="0"/>
              </a:spcBef>
              <a:spcAft>
                <a:spcPts val="0"/>
              </a:spcAft>
              <a:buClr>
                <a:schemeClr val="dk1"/>
              </a:buClr>
              <a:buSzPts val="1200"/>
              <a:buFont typeface="Calibri"/>
              <a:buNone/>
            </a:pPr>
            <a:r>
              <a:t/>
            </a:r>
            <a:endParaRPr/>
          </a:p>
        </p:txBody>
      </p:sp>
      <p:sp>
        <p:nvSpPr>
          <p:cNvPr id="143" name="Google Shape;143;p11: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12: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 Serious impact on womens and girls lives, including </a:t>
            </a:r>
            <a:r>
              <a:rPr b="0" i="0" lang="nl-NL" sz="1800" u="none" strike="noStrike">
                <a:latin typeface="Open Sans"/>
                <a:ea typeface="Open Sans"/>
                <a:cs typeface="Open Sans"/>
                <a:sym typeface="Open Sans"/>
              </a:rPr>
              <a:t>psychological and physical health, their livelihoods, their physical safety and their reputation (GREVIO, 2021)</a:t>
            </a:r>
            <a:endParaRPr/>
          </a:p>
          <a:p>
            <a:pPr indent="0" lvl="0" marL="0" rtl="0" algn="l">
              <a:spcBef>
                <a:spcPts val="0"/>
              </a:spcBef>
              <a:spcAft>
                <a:spcPts val="0"/>
              </a:spcAft>
              <a:buNone/>
            </a:pPr>
            <a:r>
              <a:rPr b="0" i="0" lang="nl-NL" sz="1800" u="none" strike="noStrike">
                <a:latin typeface="Open Sans"/>
                <a:ea typeface="Open Sans"/>
                <a:cs typeface="Open Sans"/>
                <a:sym typeface="Open Sans"/>
              </a:rPr>
              <a:t>E.g. lower self-esteem, mental stress, but also issues with family and friends, problems at school</a:t>
            </a:r>
            <a:endParaRPr/>
          </a:p>
          <a:p>
            <a:pPr indent="0" lvl="0" marL="0" rtl="0" algn="l">
              <a:spcBef>
                <a:spcPts val="0"/>
              </a:spcBef>
              <a:spcAft>
                <a:spcPts val="0"/>
              </a:spcAft>
              <a:buNone/>
            </a:pPr>
            <a:r>
              <a:t/>
            </a:r>
            <a:endParaRPr b="0" i="0" sz="1800" u="none" strike="noStrike">
              <a:latin typeface="Open Sans"/>
              <a:ea typeface="Open Sans"/>
              <a:cs typeface="Open Sans"/>
              <a:sym typeface="Open Sans"/>
            </a:endParaRPr>
          </a:p>
          <a:p>
            <a:pPr indent="0" lvl="0" marL="0" rtl="0" algn="l">
              <a:spcBef>
                <a:spcPts val="0"/>
              </a:spcBef>
              <a:spcAft>
                <a:spcPts val="0"/>
              </a:spcAft>
              <a:buClr>
                <a:schemeClr val="dk1"/>
              </a:buClr>
              <a:buSzPts val="1800"/>
              <a:buFont typeface="Open Sans"/>
              <a:buNone/>
            </a:pPr>
            <a:r>
              <a:rPr b="0" i="0" lang="nl-NL" sz="1800" u="none" strike="noStrike">
                <a:latin typeface="Open Sans"/>
                <a:ea typeface="Open Sans"/>
                <a:cs typeface="Open Sans"/>
                <a:sym typeface="Open Sans"/>
              </a:rPr>
              <a:t>- Severe implications for women’s participatory rights online. Women are silenced and censor themselves, which makes women’s voices less heard</a:t>
            </a:r>
            <a:endParaRPr/>
          </a:p>
          <a:p>
            <a:pPr indent="-171450" lvl="0" marL="285750" rtl="0" algn="l">
              <a:spcBef>
                <a:spcPts val="0"/>
              </a:spcBef>
              <a:spcAft>
                <a:spcPts val="0"/>
              </a:spcAft>
              <a:buClr>
                <a:schemeClr val="dk1"/>
              </a:buClr>
              <a:buSzPts val="1800"/>
              <a:buFont typeface="Calibri"/>
              <a:buNone/>
            </a:pPr>
            <a:r>
              <a:t/>
            </a:r>
            <a:endParaRPr b="0" i="0" sz="1800" u="none" strike="noStrike">
              <a:latin typeface="Open Sans"/>
              <a:ea typeface="Open Sans"/>
              <a:cs typeface="Open Sans"/>
              <a:sym typeface="Open Sans"/>
            </a:endParaRPr>
          </a:p>
          <a:p>
            <a:pPr indent="-171450" lvl="0" marL="285750" rtl="0" algn="l">
              <a:spcBef>
                <a:spcPts val="0"/>
              </a:spcBef>
              <a:spcAft>
                <a:spcPts val="0"/>
              </a:spcAft>
              <a:buClr>
                <a:schemeClr val="dk1"/>
              </a:buClr>
              <a:buSzPts val="1800"/>
              <a:buFont typeface="Calibri"/>
              <a:buNone/>
            </a:pPr>
            <a:r>
              <a:t/>
            </a:r>
            <a:endParaRPr b="0" i="0" sz="1800" u="none" strike="noStrike">
              <a:latin typeface="Open Sans"/>
              <a:ea typeface="Open Sans"/>
              <a:cs typeface="Open Sans"/>
              <a:sym typeface="Open Sans"/>
            </a:endParaRPr>
          </a:p>
          <a:p>
            <a:pPr indent="-285750" lvl="0" marL="285750" rtl="0" algn="l">
              <a:spcBef>
                <a:spcPts val="0"/>
              </a:spcBef>
              <a:spcAft>
                <a:spcPts val="0"/>
              </a:spcAft>
              <a:buClr>
                <a:schemeClr val="dk1"/>
              </a:buClr>
              <a:buSzPts val="1800"/>
              <a:buFont typeface="Open Sans"/>
              <a:buChar char="-"/>
            </a:pPr>
            <a:r>
              <a:rPr b="0" i="0" lang="nl-NL" sz="1800" u="none" strike="noStrike">
                <a:latin typeface="Open Sans"/>
                <a:ea typeface="Open Sans"/>
                <a:cs typeface="Open Sans"/>
                <a:sym typeface="Open Sans"/>
              </a:rPr>
              <a:t>Spill over effects</a:t>
            </a:r>
            <a:endParaRPr/>
          </a:p>
          <a:p>
            <a:pPr indent="-285750" lvl="1" marL="742950" rtl="0" algn="l">
              <a:spcBef>
                <a:spcPts val="0"/>
              </a:spcBef>
              <a:spcAft>
                <a:spcPts val="0"/>
              </a:spcAft>
              <a:buClr>
                <a:schemeClr val="dk1"/>
              </a:buClr>
              <a:buSzPts val="1200"/>
              <a:buFont typeface="Open Sans"/>
              <a:buChar char="-"/>
            </a:pPr>
            <a:r>
              <a:rPr b="0" i="0" lang="nl-NL" u="none" strike="noStrike">
                <a:latin typeface="Open Sans"/>
                <a:ea typeface="Open Sans"/>
                <a:cs typeface="Open Sans"/>
                <a:sym typeface="Open Sans"/>
              </a:rPr>
              <a:t>Witnessing online cyber violence and hate speech affects other women, especially young girls, it reduces their self-confidence online, results in withdrawal online, and hampers young women’s political ambitions</a:t>
            </a:r>
            <a:endParaRPr/>
          </a:p>
          <a:p>
            <a:pPr indent="-285750" lvl="1" marL="742950" rtl="0" algn="l">
              <a:spcBef>
                <a:spcPts val="0"/>
              </a:spcBef>
              <a:spcAft>
                <a:spcPts val="0"/>
              </a:spcAft>
              <a:buClr>
                <a:schemeClr val="dk1"/>
              </a:buClr>
              <a:buSzPts val="1200"/>
              <a:buFont typeface="Open Sans"/>
              <a:buChar char="-"/>
            </a:pPr>
            <a:r>
              <a:rPr b="0" i="0" lang="nl-NL" u="none" strike="noStrike">
                <a:latin typeface="Open Sans"/>
                <a:ea typeface="Open Sans"/>
                <a:cs typeface="Open Sans"/>
                <a:sym typeface="Open Sans"/>
              </a:rPr>
              <a:t>Online abuse and violence may spill over into offline forms of violence (e.g. stalking)</a:t>
            </a:r>
            <a:endParaRPr/>
          </a:p>
          <a:p>
            <a:pPr indent="-285750" lvl="1" marL="742950" rtl="0" algn="l">
              <a:spcBef>
                <a:spcPts val="0"/>
              </a:spcBef>
              <a:spcAft>
                <a:spcPts val="0"/>
              </a:spcAft>
              <a:buClr>
                <a:schemeClr val="dk1"/>
              </a:buClr>
              <a:buSzPts val="1200"/>
              <a:buFont typeface="Open Sans"/>
              <a:buChar char="-"/>
            </a:pPr>
            <a:r>
              <a:rPr b="0" i="0" lang="nl-NL" u="none" strike="noStrike">
                <a:latin typeface="Open Sans"/>
                <a:ea typeface="Open Sans"/>
                <a:cs typeface="Open Sans"/>
                <a:sym typeface="Open Sans"/>
              </a:rPr>
              <a:t>Offline violence against women and girls is facilitated and amplified by online abuse, e.g. doxing may lead to discrimination in the workplace, abusive partners use the digital sphere to trap women in their abusive relations, eg by threatening to spread sexual images</a:t>
            </a:r>
            <a:endParaRPr/>
          </a:p>
        </p:txBody>
      </p:sp>
      <p:sp>
        <p:nvSpPr>
          <p:cNvPr id="151" name="Google Shape;151;p12: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3: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3: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Study that analysed </a:t>
            </a:r>
            <a:r>
              <a:rPr b="0" i="0" lang="nl-NL">
                <a:solidFill>
                  <a:srgbClr val="000000"/>
                </a:solidFill>
                <a:latin typeface="Arial"/>
                <a:ea typeface="Arial"/>
                <a:cs typeface="Arial"/>
                <a:sym typeface="Arial"/>
              </a:rPr>
              <a:t>339.932 tweets to Dutch women running for parliament, before the parliamentary elections in March found that at least 10% of tweets contained hate or threats, majority was sexist</a:t>
            </a:r>
            <a:endParaRPr b="0" i="0">
              <a:solidFill>
                <a:srgbClr val="000000"/>
              </a:solidFill>
              <a:latin typeface="Arial"/>
              <a:ea typeface="Arial"/>
              <a:cs typeface="Arial"/>
              <a:sym typeface="Arial"/>
            </a:endParaRPr>
          </a:p>
          <a:p>
            <a:pPr indent="0" lvl="0" marL="0" rtl="0" algn="l">
              <a:spcBef>
                <a:spcPts val="0"/>
              </a:spcBef>
              <a:spcAft>
                <a:spcPts val="0"/>
              </a:spcAft>
              <a:buNone/>
            </a:pPr>
            <a:r>
              <a:t/>
            </a:r>
            <a:endParaRPr b="0"/>
          </a:p>
          <a:p>
            <a:pPr indent="0" lvl="0" marL="0" rtl="0" algn="l">
              <a:spcBef>
                <a:spcPts val="0"/>
              </a:spcBef>
              <a:spcAft>
                <a:spcPts val="0"/>
              </a:spcAft>
              <a:buNone/>
            </a:pPr>
            <a:r>
              <a:rPr b="0" lang="nl-NL"/>
              <a:t>Interviews by Atria with local politicians showed that they got hampered in their political ambitions, some indicated to think about quitting, others changed their online behaviour and avoid public discussions online (which has a negative impact on their visibility and political career). Worries about the safety of their families, or see that their relatives also suffer from the hate they receive online</a:t>
            </a:r>
            <a:endParaRPr/>
          </a:p>
          <a:p>
            <a:pPr indent="0" lvl="0" marL="0" rtl="0" algn="l">
              <a:spcBef>
                <a:spcPts val="0"/>
              </a:spcBef>
              <a:spcAft>
                <a:spcPts val="0"/>
              </a:spcAft>
              <a:buNone/>
            </a:pPr>
            <a:r>
              <a:t/>
            </a:r>
            <a:endParaRPr b="0"/>
          </a:p>
          <a:p>
            <a:pPr indent="0" lvl="0" marL="0" rtl="0" algn="l">
              <a:spcBef>
                <a:spcPts val="0"/>
              </a:spcBef>
              <a:spcAft>
                <a:spcPts val="0"/>
              </a:spcAft>
              <a:buNone/>
            </a:pPr>
            <a:r>
              <a:rPr b="0" lang="nl-NL"/>
              <a:t>One of the women mentioned a tweets of her went viral. She reveiced a lot of aggressive threats. It was also picked up by websites and even by Dutch television, so it got worse and worse.</a:t>
            </a:r>
            <a:endParaRPr/>
          </a:p>
          <a:p>
            <a:pPr indent="0" lvl="0" marL="0" rtl="0" algn="l">
              <a:spcBef>
                <a:spcPts val="0"/>
              </a:spcBef>
              <a:spcAft>
                <a:spcPts val="0"/>
              </a:spcAft>
              <a:buNone/>
            </a:pPr>
            <a:r>
              <a:t/>
            </a:r>
            <a:endParaRPr/>
          </a:p>
        </p:txBody>
      </p:sp>
      <p:sp>
        <p:nvSpPr>
          <p:cNvPr id="158" name="Google Shape;158;p13: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4: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14: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nl-NL"/>
              <a:t>We focus on the underlying norms that causes gender based online violence. Therefore, we focus on preventing online gender based violence and we focus on the youth. We try tacke rigid gender norms they seems to jusitify and reproduce the gender based violence that happens online. Therefore, to break those norms we hope to prevent that the youth thinks it is oké to do any form online gender based violence and to prevent the violence from happening.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nl-NL"/>
              <a:t>To do that, we create gender sensitive or gender transformative interventions. These interventations have as principle to address rigid gender norms. For example, the intervention Lefgozers is a tool/ freely translated Boys with guts is an intervention that engages with male teens to talk about masculinity and support them to engage in positive masculinity practices instead of negative one. Because we see that when we tackle masculinity (such as toxic masculinity) it also aids in the prevention of gender based violence.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nl-NL"/>
              <a:t>We also focus on school &amp; youth professionals: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nl-NL"/>
              <a:t>So we educate youth professionals with different factsheets, tools, e-learnings and workshop such as the G-word. In this workshop youth professionals learn what the relation is between gender and violence and how they can use that knowledge to prevent gender based violence from happening. We specifically focus on online gender baed violence, such as shame sexting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nl-NL"/>
              <a:t>Also we try to shift the narrative that focusses on perpetrators instead of victims. To deal with the root causes we need to focus on changing or preventing the youth from becoming a perpetrator. So yes victims need support, but perptrators need punishment but help as well so that are not reproducing violence.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nl-NL"/>
              <a:t>and focusses on the perpetrators of GBV-online instead of only the victims: </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instead of victims (prevent victim blaming)</a:t>
            </a:r>
            <a:br>
              <a:rPr lang="nl-NL"/>
            </a:br>
            <a:endParaRPr/>
          </a:p>
          <a:p>
            <a:pPr indent="0" lvl="0" marL="0" rtl="0" algn="l">
              <a:spcBef>
                <a:spcPts val="0"/>
              </a:spcBef>
              <a:spcAft>
                <a:spcPts val="0"/>
              </a:spcAft>
              <a:buNone/>
            </a:pPr>
            <a:r>
              <a:t/>
            </a:r>
            <a:endParaRPr/>
          </a:p>
        </p:txBody>
      </p:sp>
      <p:sp>
        <p:nvSpPr>
          <p:cNvPr id="167" name="Google Shape;167;p14: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5: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5: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6:notes"/>
          <p:cNvSpPr txBox="1"/>
          <p:nvPr>
            <p:ph idx="1" type="body"/>
          </p:nvPr>
        </p:nvSpPr>
        <p:spPr>
          <a:xfrm>
            <a:off x="679450" y="4639264"/>
            <a:ext cx="5435600" cy="414305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6:notes"/>
          <p:cNvSpPr/>
          <p:nvPr>
            <p:ph idx="2" type="sldImg"/>
          </p:nvPr>
        </p:nvSpPr>
        <p:spPr>
          <a:xfrm>
            <a:off x="679450" y="392112"/>
            <a:ext cx="5435600" cy="407670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txBox="1"/>
          <p:nvPr>
            <p:ph idx="1" type="body"/>
          </p:nvPr>
        </p:nvSpPr>
        <p:spPr>
          <a:xfrm>
            <a:off x="679450" y="4639264"/>
            <a:ext cx="5435600" cy="414305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2:notes"/>
          <p:cNvSpPr/>
          <p:nvPr>
            <p:ph idx="2" type="sldImg"/>
          </p:nvPr>
        </p:nvSpPr>
        <p:spPr>
          <a:xfrm>
            <a:off x="679450" y="392112"/>
            <a:ext cx="5435600" cy="4076701"/>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3:notes"/>
          <p:cNvSpPr txBox="1"/>
          <p:nvPr>
            <p:ph idx="1" type="body"/>
          </p:nvPr>
        </p:nvSpPr>
        <p:spPr>
          <a:xfrm>
            <a:off x="679768" y="4777671"/>
            <a:ext cx="5438140" cy="3908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3: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4: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Groeneamsterdammer 2021</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https://www.amnesty.org/en/latest/news/2018/03/online-violence-against-women-chapter-3-2/ </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Give context of the three women: </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Jessica Valenti: is a US journalist that has faced online gender-based violence </a:t>
            </a:r>
            <a:endParaRPr/>
          </a:p>
          <a:p>
            <a:pPr indent="0" lvl="0" marL="0" rtl="0" algn="l">
              <a:spcBef>
                <a:spcPts val="0"/>
              </a:spcBef>
              <a:spcAft>
                <a:spcPts val="0"/>
              </a:spcAft>
              <a:buNone/>
            </a:pPr>
            <a:r>
              <a:rPr lang="nl-NL"/>
              <a:t>Abbott: is a House minister of the UK</a:t>
            </a:r>
            <a:endParaRPr/>
          </a:p>
          <a:p>
            <a:pPr indent="0" lvl="0" marL="0" rtl="0" algn="l">
              <a:spcBef>
                <a:spcPts val="0"/>
              </a:spcBef>
              <a:spcAft>
                <a:spcPts val="0"/>
              </a:spcAft>
              <a:buNone/>
            </a:pPr>
            <a:r>
              <a:rPr b="0" i="0" lang="nl-NL">
                <a:solidFill>
                  <a:srgbClr val="000000"/>
                </a:solidFill>
                <a:latin typeface="Oswald"/>
                <a:ea typeface="Oswald"/>
                <a:cs typeface="Oswald"/>
                <a:sym typeface="Oswald"/>
              </a:rPr>
              <a:t>UK political comedian Kate Smurthwaite</a:t>
            </a:r>
            <a:endParaRPr b="0" i="0">
              <a:solidFill>
                <a:srgbClr val="000000"/>
              </a:solidFill>
              <a:latin typeface="Oswald"/>
              <a:ea typeface="Oswald"/>
              <a:cs typeface="Oswald"/>
              <a:sym typeface="Oswald"/>
            </a:endParaRPr>
          </a:p>
          <a:p>
            <a:pPr indent="0" lvl="0" marL="0" rtl="0" algn="l">
              <a:spcBef>
                <a:spcPts val="0"/>
              </a:spcBef>
              <a:spcAft>
                <a:spcPts val="0"/>
              </a:spcAft>
              <a:buNone/>
            </a:pPr>
            <a:r>
              <a:t/>
            </a:r>
            <a:endParaRPr b="0" i="0">
              <a:solidFill>
                <a:srgbClr val="000000"/>
              </a:solidFill>
              <a:latin typeface="Oswald"/>
              <a:ea typeface="Oswald"/>
              <a:cs typeface="Oswald"/>
              <a:sym typeface="Oswald"/>
            </a:endParaRPr>
          </a:p>
          <a:p>
            <a:pPr indent="0" lvl="0" marL="0" rtl="0" algn="l">
              <a:spcBef>
                <a:spcPts val="0"/>
              </a:spcBef>
              <a:spcAft>
                <a:spcPts val="0"/>
              </a:spcAft>
              <a:buNone/>
            </a:pPr>
            <a:r>
              <a:rPr b="0" i="0" lang="nl-NL">
                <a:solidFill>
                  <a:srgbClr val="000000"/>
                </a:solidFill>
                <a:latin typeface="Oswald"/>
                <a:ea typeface="Oswald"/>
                <a:cs typeface="Oswald"/>
                <a:sym typeface="Oswald"/>
              </a:rPr>
              <a:t>Ask the participants what they see. Do they regard this a form of violence and why?</a:t>
            </a:r>
            <a:endParaRPr>
              <a:solidFill>
                <a:srgbClr val="000000"/>
              </a:solidFill>
              <a:latin typeface="Oswald"/>
              <a:ea typeface="Oswald"/>
              <a:cs typeface="Oswald"/>
              <a:sym typeface="Oswald"/>
            </a:endParaRPr>
          </a:p>
          <a:p>
            <a:pPr indent="0" lvl="0" marL="0" rtl="0" algn="l">
              <a:spcBef>
                <a:spcPts val="0"/>
              </a:spcBef>
              <a:spcAft>
                <a:spcPts val="0"/>
              </a:spcAft>
              <a:buNone/>
            </a:pPr>
            <a:r>
              <a:t/>
            </a:r>
            <a:endParaRPr>
              <a:solidFill>
                <a:srgbClr val="000000"/>
              </a:solidFill>
              <a:latin typeface="Oswald"/>
              <a:ea typeface="Oswald"/>
              <a:cs typeface="Oswald"/>
              <a:sym typeface="Oswald"/>
            </a:endParaRPr>
          </a:p>
          <a:p>
            <a:pPr indent="0" lvl="0" marL="0" rtl="0" algn="l">
              <a:spcBef>
                <a:spcPts val="0"/>
              </a:spcBef>
              <a:spcAft>
                <a:spcPts val="0"/>
              </a:spcAft>
              <a:buNone/>
            </a:pPr>
            <a:r>
              <a:rPr lang="nl-NL">
                <a:solidFill>
                  <a:srgbClr val="000000"/>
                </a:solidFill>
                <a:latin typeface="Oswald"/>
                <a:ea typeface="Oswald"/>
                <a:cs typeface="Oswald"/>
                <a:sym typeface="Oswald"/>
              </a:rPr>
              <a:t>Make connection with the fact that not only women in politics are confronted with online hate--&gt; such are other forms like sexual harrasment such as exposing, revenge porn, online stalking. To understand the gender dimension to these forms of violence we first to discuss 3 key norms. </a:t>
            </a:r>
            <a:endParaRPr>
              <a:solidFill>
                <a:srgbClr val="000000"/>
              </a:solidFill>
              <a:latin typeface="Calibri"/>
              <a:ea typeface="Calibri"/>
              <a:cs typeface="Calibri"/>
              <a:sym typeface="Calibri"/>
            </a:endParaRPr>
          </a:p>
          <a:p>
            <a:pPr indent="0" lvl="0" marL="0" rtl="0" algn="l">
              <a:spcBef>
                <a:spcPts val="0"/>
              </a:spcBef>
              <a:spcAft>
                <a:spcPts val="0"/>
              </a:spcAft>
              <a:buNone/>
            </a:pPr>
            <a:r>
              <a:t/>
            </a:r>
            <a:endParaRPr>
              <a:solidFill>
                <a:srgbClr val="000000"/>
              </a:solidFill>
              <a:latin typeface="Oswald"/>
              <a:ea typeface="Oswald"/>
              <a:cs typeface="Oswald"/>
              <a:sym typeface="Oswald"/>
            </a:endParaRPr>
          </a:p>
          <a:p>
            <a:pPr indent="0" lvl="0" marL="0" rtl="0" algn="l">
              <a:spcBef>
                <a:spcPts val="0"/>
              </a:spcBef>
              <a:spcAft>
                <a:spcPts val="0"/>
              </a:spcAft>
              <a:buNone/>
            </a:pPr>
            <a:r>
              <a:t/>
            </a:r>
            <a:endParaRPr>
              <a:solidFill>
                <a:srgbClr val="000000"/>
              </a:solidFill>
              <a:latin typeface="Oswald"/>
              <a:ea typeface="Oswald"/>
              <a:cs typeface="Oswald"/>
              <a:sym typeface="Oswald"/>
            </a:endParaRPr>
          </a:p>
          <a:p>
            <a:pPr indent="0" lvl="0" marL="0" rtl="0" algn="l">
              <a:spcBef>
                <a:spcPts val="0"/>
              </a:spcBef>
              <a:spcAft>
                <a:spcPts val="0"/>
              </a:spcAft>
              <a:buNone/>
            </a:pPr>
            <a:r>
              <a:rPr lang="nl-NL">
                <a:solidFill>
                  <a:srgbClr val="000000"/>
                </a:solidFill>
                <a:latin typeface="Oswald"/>
                <a:ea typeface="Oswald"/>
                <a:cs typeface="Oswald"/>
                <a:sym typeface="Oswald"/>
              </a:rPr>
              <a:t> </a:t>
            </a:r>
            <a:endParaRPr/>
          </a:p>
          <a:p>
            <a:pPr indent="0" lvl="0" marL="0" rtl="0" algn="l">
              <a:spcBef>
                <a:spcPts val="0"/>
              </a:spcBef>
              <a:spcAft>
                <a:spcPts val="0"/>
              </a:spcAft>
              <a:buNone/>
            </a:pPr>
            <a:r>
              <a:t/>
            </a:r>
            <a:endParaRPr/>
          </a:p>
        </p:txBody>
      </p:sp>
      <p:sp>
        <p:nvSpPr>
          <p:cNvPr id="84" name="Google Shape;84;p4: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5: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nl-NL" sz="1200" u="none" strike="noStrike">
                <a:solidFill>
                  <a:srgbClr val="000000"/>
                </a:solidFill>
                <a:latin typeface="Calibri"/>
                <a:ea typeface="Calibri"/>
                <a:cs typeface="Calibri"/>
                <a:sym typeface="Calibri"/>
              </a:rPr>
              <a:t>3 min Sekse: noemen we ook wel geslacht en gaat over de lichamelijke kenmerken van mensen. Dus het lichaam, geslachtsdelen of hormonen die we maatschappelijk toeschrijven aan mannen of vrouwen. </a:t>
            </a:r>
            <a:r>
              <a:rPr b="0" i="0" lang="nl-NL" sz="12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nl-NL" sz="1200" u="none" strike="noStrike">
                <a:solidFill>
                  <a:srgbClr val="000000"/>
                </a:solidFill>
                <a:latin typeface="Calibri"/>
                <a:ea typeface="Calibri"/>
                <a:cs typeface="Calibri"/>
                <a:sym typeface="Calibri"/>
              </a:rPr>
              <a:t>-Maar wat houdt Gender in? Gender: verwijst naar sociaal of culturele rollen in een bepaalde maatschappelijke context. Het gaat vooral om hoe mensen zichzelf presenteren en zien en hoe ze uiting geven van hun man of vrouw zijn, dit kan je bijvoorbeeld zien aan gedrag.  Bij gender gaat het dus om mannelijkheid en vrouwelijkheid als een maatschappelijk fenomeen waarbij gender betekenis geeft wat mannelijkheid of vrouwelijkheid is</a:t>
            </a:r>
            <a:r>
              <a:rPr b="0" i="0" lang="nl-NL" sz="12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nl-NL" sz="12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76200" lvl="0" marL="0" rtl="0" algn="l">
              <a:spcBef>
                <a:spcPts val="0"/>
              </a:spcBef>
              <a:spcAft>
                <a:spcPts val="0"/>
              </a:spcAft>
              <a:buClr>
                <a:srgbClr val="000000"/>
              </a:buClr>
              <a:buSzPts val="1200"/>
              <a:buFont typeface="Arial"/>
              <a:buChar char="•"/>
            </a:pPr>
            <a:r>
              <a:rPr b="0" i="0" lang="nl-NL" sz="1200" u="none" strike="noStrike">
                <a:solidFill>
                  <a:srgbClr val="000000"/>
                </a:solidFill>
                <a:latin typeface="Calibri"/>
                <a:ea typeface="Calibri"/>
                <a:cs typeface="Calibri"/>
                <a:sym typeface="Calibri"/>
              </a:rPr>
              <a:t>Ten eerste heb je cisgender dat houdt in dat je genderidentiteit dus hoe je voelt overeenkomst met je sekse die je bij je geboorte is toegewezen. Dus je voelt je man en je sekse is man. </a:t>
            </a:r>
            <a:r>
              <a:rPr b="0" i="0" lang="nl-NL" sz="1200">
                <a:solidFill>
                  <a:srgbClr val="444444"/>
                </a:solidFill>
                <a:latin typeface="Calibri"/>
                <a:ea typeface="Calibri"/>
                <a:cs typeface="Calibri"/>
                <a:sym typeface="Calibri"/>
              </a:rPr>
              <a:t>​</a:t>
            </a:r>
            <a:endParaRPr b="0" i="0" sz="1200">
              <a:solidFill>
                <a:srgbClr val="444444"/>
              </a:solidFill>
              <a:latin typeface="Arial"/>
              <a:ea typeface="Arial"/>
              <a:cs typeface="Arial"/>
              <a:sym typeface="Arial"/>
            </a:endParaRPr>
          </a:p>
          <a:p>
            <a:pPr indent="-76200" lvl="0" marL="0" rtl="0" algn="l">
              <a:spcBef>
                <a:spcPts val="0"/>
              </a:spcBef>
              <a:spcAft>
                <a:spcPts val="0"/>
              </a:spcAft>
              <a:buClr>
                <a:srgbClr val="000000"/>
              </a:buClr>
              <a:buSzPts val="1200"/>
              <a:buFont typeface="Arial"/>
              <a:buChar char="•"/>
            </a:pPr>
            <a:r>
              <a:rPr b="0" i="0" lang="nl-NL" sz="1200" u="none" strike="noStrike">
                <a:solidFill>
                  <a:srgbClr val="000000"/>
                </a:solidFill>
                <a:latin typeface="Calibri"/>
                <a:ea typeface="Calibri"/>
                <a:cs typeface="Calibri"/>
                <a:sym typeface="Calibri"/>
              </a:rPr>
              <a:t>Transgender of transpersonen zijn mensen waarbij het genderidentiteit niet overeenkomt met hun sekse die is toegewezen bij hun geboorte. Bijvoorbeeld iemands genderidentiteit is vrouw, maar haar sekse man bij geboorte (jurdisch) is toegewezen als man. </a:t>
            </a:r>
            <a:r>
              <a:rPr b="0" i="0" lang="nl-NL" sz="1200">
                <a:solidFill>
                  <a:srgbClr val="444444"/>
                </a:solidFill>
                <a:latin typeface="Calibri"/>
                <a:ea typeface="Calibri"/>
                <a:cs typeface="Calibri"/>
                <a:sym typeface="Calibri"/>
              </a:rPr>
              <a:t>​</a:t>
            </a:r>
            <a:endParaRPr b="0" i="0" sz="1200">
              <a:solidFill>
                <a:srgbClr val="444444"/>
              </a:solidFill>
              <a:latin typeface="Arial"/>
              <a:ea typeface="Arial"/>
              <a:cs typeface="Arial"/>
              <a:sym typeface="Arial"/>
            </a:endParaRPr>
          </a:p>
          <a:p>
            <a:pPr indent="-76200" lvl="0" marL="0" rtl="0" algn="l">
              <a:spcBef>
                <a:spcPts val="0"/>
              </a:spcBef>
              <a:spcAft>
                <a:spcPts val="0"/>
              </a:spcAft>
              <a:buClr>
                <a:srgbClr val="000000"/>
              </a:buClr>
              <a:buSzPts val="1200"/>
              <a:buFont typeface="Arial"/>
              <a:buChar char="•"/>
            </a:pPr>
            <a:r>
              <a:rPr b="0" i="0" lang="nl-NL" sz="1200" u="none" strike="noStrike">
                <a:solidFill>
                  <a:srgbClr val="000000"/>
                </a:solidFill>
                <a:latin typeface="Calibri"/>
                <a:ea typeface="Calibri"/>
                <a:cs typeface="Calibri"/>
                <a:sym typeface="Calibri"/>
              </a:rPr>
              <a:t>Er zijn ook mensen die zich niet als man of vrouw of net zo zeer man of vrouw voelt,  identificeren zich als non-binair</a:t>
            </a:r>
            <a:r>
              <a:rPr b="0" i="0" lang="nl-NL" sz="1200">
                <a:solidFill>
                  <a:srgbClr val="444444"/>
                </a:solidFill>
                <a:latin typeface="Calibri"/>
                <a:ea typeface="Calibri"/>
                <a:cs typeface="Calibri"/>
                <a:sym typeface="Calibri"/>
              </a:rPr>
              <a:t>​</a:t>
            </a:r>
            <a:endParaRPr b="0" i="0" sz="1200">
              <a:solidFill>
                <a:srgbClr val="444444"/>
              </a:solidFill>
              <a:latin typeface="Arial"/>
              <a:ea typeface="Arial"/>
              <a:cs typeface="Arial"/>
              <a:sym typeface="Arial"/>
            </a:endParaRPr>
          </a:p>
          <a:p>
            <a:pPr indent="0" lvl="0" marL="0" rtl="0" algn="l">
              <a:spcBef>
                <a:spcPts val="0"/>
              </a:spcBef>
              <a:spcAft>
                <a:spcPts val="0"/>
              </a:spcAft>
              <a:buNone/>
            </a:pPr>
            <a:r>
              <a:rPr b="0" i="0" lang="nl-NL" sz="12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rtl="0" algn="l">
              <a:spcBef>
                <a:spcPts val="0"/>
              </a:spcBef>
              <a:spcAft>
                <a:spcPts val="0"/>
              </a:spcAft>
              <a:buNone/>
            </a:pPr>
            <a:r>
              <a:rPr b="0" i="0" lang="nl-NL" sz="1200" u="none" strike="noStrike">
                <a:solidFill>
                  <a:srgbClr val="000000"/>
                </a:solidFill>
                <a:latin typeface="Calibri"/>
                <a:ea typeface="Calibri"/>
                <a:cs typeface="Calibri"/>
                <a:sym typeface="Calibri"/>
              </a:rPr>
              <a:t>Kortom, genderstereotyperingen zijn gendernormen die bepalen wat mensen in een bepaalde gender behoren te doen en wat we verstaan onder vrouwelijkheid en mannelijkheid en zijn vaak negatief en versterken genderongelijkheid.  Deze worden van kinds af aan met de paplepel ingegoten zo wordt het bijvoorbeeld verwacht dat meisjes met poppen speelt en jongens met bijvoorbeeld auto’s of met technische dingen spelen. </a:t>
            </a:r>
            <a:r>
              <a:rPr b="0" i="0" lang="nl-NL" sz="1200">
                <a:solidFill>
                  <a:srgbClr val="444444"/>
                </a:solidFill>
                <a:latin typeface="Calibri"/>
                <a:ea typeface="Calibri"/>
                <a:cs typeface="Calibri"/>
                <a:sym typeface="Calibri"/>
              </a:rPr>
              <a:t>​</a:t>
            </a:r>
            <a:endParaRPr b="0" i="0">
              <a:solidFill>
                <a:srgbClr val="444444"/>
              </a:solidFill>
              <a:latin typeface="Calibri"/>
              <a:ea typeface="Calibri"/>
              <a:cs typeface="Calibri"/>
              <a:sym typeface="Calibri"/>
            </a:endParaRPr>
          </a:p>
          <a:p>
            <a:pPr indent="0" lvl="0" marL="0" marR="0" rtl="0" algn="l">
              <a:spcBef>
                <a:spcPts val="0"/>
              </a:spcBef>
              <a:spcAft>
                <a:spcPts val="0"/>
              </a:spcAft>
              <a:buClr>
                <a:schemeClr val="dk1"/>
              </a:buClr>
              <a:buSzPts val="1200"/>
              <a:buFont typeface="Noto Sans Symbols"/>
              <a:buNone/>
            </a:pPr>
            <a:r>
              <a:t/>
            </a:r>
            <a:endParaRPr/>
          </a:p>
          <a:p>
            <a:pPr indent="0" lvl="0" marL="0" rtl="0" algn="l">
              <a:spcBef>
                <a:spcPts val="0"/>
              </a:spcBef>
              <a:spcAft>
                <a:spcPts val="0"/>
              </a:spcAft>
              <a:buNone/>
            </a:pPr>
            <a:r>
              <a:t/>
            </a:r>
            <a:endParaRPr/>
          </a:p>
        </p:txBody>
      </p:sp>
      <p:sp>
        <p:nvSpPr>
          <p:cNvPr id="93" name="Google Shape;93;p5: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6: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nl-NL" sz="1800" u="none" strike="noStrike">
                <a:latin typeface="Open Sans"/>
                <a:ea typeface="Open Sans"/>
                <a:cs typeface="Open Sans"/>
                <a:sym typeface="Open Sans"/>
              </a:rPr>
              <a:t>To date, there is no universal typology/definition of behaviours or action that is considered to group together all forms of violence against women perpetrated online or through technology. Many terms currently in use do not cover the full range of behaviour (e.g. sexual violence, not online online aspects but also technology-facilitated abuse), and general definitions of cyber violence and cyber hate are often gender neutral and do not highlight the gender pattern in the abuse (e.g. intimate partner violence perpetrated through digital means, violence perpetrated through technology yet to be developed)</a:t>
            </a:r>
            <a:endParaRPr/>
          </a:p>
          <a:p>
            <a:pPr indent="0" lvl="0" marL="0" rtl="0" algn="l">
              <a:spcBef>
                <a:spcPts val="0"/>
              </a:spcBef>
              <a:spcAft>
                <a:spcPts val="0"/>
              </a:spcAft>
              <a:buNone/>
            </a:pPr>
            <a:r>
              <a:t/>
            </a:r>
            <a:endParaRPr b="0" i="0">
              <a:solidFill>
                <a:srgbClr val="3E4047"/>
              </a:solidFill>
              <a:latin typeface="Roboto"/>
              <a:ea typeface="Roboto"/>
              <a:cs typeface="Roboto"/>
              <a:sym typeface="Roboto"/>
            </a:endParaRPr>
          </a:p>
          <a:p>
            <a:pPr indent="0" lvl="0" marL="0" rtl="0" algn="l">
              <a:spcBef>
                <a:spcPts val="0"/>
              </a:spcBef>
              <a:spcAft>
                <a:spcPts val="0"/>
              </a:spcAft>
              <a:buNone/>
            </a:pPr>
            <a:r>
              <a:rPr b="0" i="0" lang="nl-NL">
                <a:solidFill>
                  <a:srgbClr val="3E4047"/>
                </a:solidFill>
                <a:latin typeface="Roboto"/>
                <a:ea typeface="Roboto"/>
                <a:cs typeface="Roboto"/>
                <a:sym typeface="Roboto"/>
              </a:rPr>
              <a:t>Lack of awareness of the gendered nature of cyber violence in policies and interventions to combat cyber violence, as well as a lack of awareness of the digital dimensions of gender-based violence in the fight against GBV.</a:t>
            </a:r>
            <a:endParaRPr/>
          </a:p>
          <a:p>
            <a:pPr indent="0" lvl="0" marL="0" rtl="0" algn="l">
              <a:spcBef>
                <a:spcPts val="0"/>
              </a:spcBef>
              <a:spcAft>
                <a:spcPts val="0"/>
              </a:spcAft>
              <a:buNone/>
            </a:pPr>
            <a:r>
              <a:t/>
            </a:r>
            <a:endParaRPr b="0" i="0">
              <a:solidFill>
                <a:srgbClr val="3E4047"/>
              </a:solidFill>
              <a:latin typeface="Roboto"/>
              <a:ea typeface="Roboto"/>
              <a:cs typeface="Roboto"/>
              <a:sym typeface="Roboto"/>
            </a:endParaRPr>
          </a:p>
          <a:p>
            <a:pPr indent="0" lvl="0" marL="0" rtl="0" algn="l">
              <a:spcBef>
                <a:spcPts val="0"/>
              </a:spcBef>
              <a:spcAft>
                <a:spcPts val="0"/>
              </a:spcAft>
              <a:buNone/>
            </a:pPr>
            <a:r>
              <a:rPr b="0" i="0" lang="nl-NL">
                <a:solidFill>
                  <a:srgbClr val="3E4047"/>
                </a:solidFill>
                <a:latin typeface="Roboto"/>
                <a:ea typeface="Roboto"/>
                <a:cs typeface="Roboto"/>
                <a:sym typeface="Roboto"/>
              </a:rPr>
              <a:t>Some definitions of cyber violence against women and girls: </a:t>
            </a:r>
            <a:endParaRPr/>
          </a:p>
          <a:p>
            <a:pPr indent="0" lvl="0" marL="0" rtl="0" algn="l">
              <a:spcBef>
                <a:spcPts val="0"/>
              </a:spcBef>
              <a:spcAft>
                <a:spcPts val="0"/>
              </a:spcAft>
              <a:buNone/>
            </a:pPr>
            <a:r>
              <a:rPr b="0" i="0" lang="nl-NL">
                <a:solidFill>
                  <a:srgbClr val="3E4047"/>
                </a:solidFill>
                <a:latin typeface="Roboto"/>
                <a:ea typeface="Roboto"/>
                <a:cs typeface="Roboto"/>
                <a:sym typeface="Roboto"/>
              </a:rPr>
              <a:t>EIGE: Gender-based violence that is perpetrated through electronic communication and the internet.</a:t>
            </a:r>
            <a:endParaRPr/>
          </a:p>
          <a:p>
            <a:pPr indent="0" lvl="0" marL="0" rtl="0" algn="l">
              <a:spcBef>
                <a:spcPts val="0"/>
              </a:spcBef>
              <a:spcAft>
                <a:spcPts val="0"/>
              </a:spcAft>
              <a:buNone/>
            </a:pPr>
            <a:r>
              <a:rPr lang="nl-NL"/>
              <a:t>GREVIO: V</a:t>
            </a:r>
            <a:r>
              <a:rPr b="0" i="0" lang="nl-NL" sz="1800" u="none" strike="noStrike">
                <a:latin typeface="Open Sans"/>
                <a:ea typeface="Open Sans"/>
                <a:cs typeface="Open Sans"/>
                <a:sym typeface="Open Sans"/>
              </a:rPr>
              <a:t>iolence against women in its digital dimension</a:t>
            </a:r>
            <a:endParaRPr/>
          </a:p>
          <a:p>
            <a:pPr indent="0" lvl="0" marL="0" rtl="0" algn="l">
              <a:spcBef>
                <a:spcPts val="0"/>
              </a:spcBef>
              <a:spcAft>
                <a:spcPts val="0"/>
              </a:spcAft>
              <a:buNone/>
            </a:pPr>
            <a:r>
              <a:rPr b="0" i="0" lang="nl-NL" sz="1800" u="none" strike="noStrike">
                <a:latin typeface="Open Sans"/>
                <a:ea typeface="Open Sans"/>
                <a:cs typeface="Open Sans"/>
                <a:sym typeface="Open Sans"/>
              </a:rPr>
              <a:t>Cyber violence against women and girls, cyber stalking, cyber harassment, gender-based hate speech etc.</a:t>
            </a:r>
            <a:endParaRPr/>
          </a:p>
          <a:p>
            <a:pPr indent="0" lvl="0" marL="0" rtl="0" algn="l">
              <a:spcBef>
                <a:spcPts val="0"/>
              </a:spcBef>
              <a:spcAft>
                <a:spcPts val="0"/>
              </a:spcAft>
              <a:buNone/>
            </a:pPr>
            <a:r>
              <a:t/>
            </a:r>
            <a:endParaRPr/>
          </a:p>
        </p:txBody>
      </p:sp>
      <p:sp>
        <p:nvSpPr>
          <p:cNvPr id="101" name="Google Shape;101;p6: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7: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So, how is cyber violence gendered, and why is it important to take a gendered perspective on online hate speech and cyber violence?</a:t>
            </a:r>
            <a:endParaRPr/>
          </a:p>
          <a:p>
            <a:pPr indent="0" lvl="0" marL="0" rtl="0" algn="l">
              <a:spcBef>
                <a:spcPts val="0"/>
              </a:spcBef>
              <a:spcAft>
                <a:spcPts val="0"/>
              </a:spcAft>
              <a:buNone/>
            </a:pPr>
            <a:r>
              <a:t/>
            </a:r>
            <a:endParaRPr/>
          </a:p>
          <a:p>
            <a:pPr indent="-171450" lvl="0" marL="171450" marR="0" rtl="0" algn="l">
              <a:lnSpc>
                <a:spcPct val="100000"/>
              </a:lnSpc>
              <a:spcBef>
                <a:spcPts val="0"/>
              </a:spcBef>
              <a:spcAft>
                <a:spcPts val="0"/>
              </a:spcAft>
              <a:buClr>
                <a:schemeClr val="dk1"/>
              </a:buClr>
              <a:buSzPts val="1200"/>
              <a:buFont typeface="Calibri"/>
              <a:buChar char="-"/>
            </a:pPr>
            <a:r>
              <a:rPr lang="nl-NL"/>
              <a:t>Women and girls, and LGBTIQ+ people more at risk to experience cyber violence and to suffer from its impact. Especially young women, </a:t>
            </a:r>
            <a:r>
              <a:rPr b="0" i="0" lang="nl-NL" sz="1800" u="none" strike="noStrike">
                <a:latin typeface="Open Sans"/>
                <a:ea typeface="Open Sans"/>
                <a:cs typeface="Open Sans"/>
                <a:sym typeface="Open Sans"/>
              </a:rPr>
              <a:t>women challenging traditional gender stereotypes and women with intersectional identities who may be more exposed to discrimination of violence because of their sexual identity race, colour, language, national or social origin, disability etc. Studies show that cyber violence is stronger against lesbian, bisexual and transgender women, as well as women from ethnic or religious minorities.</a:t>
            </a:r>
            <a:endParaRPr/>
          </a:p>
          <a:p>
            <a:pPr indent="-171450" lvl="0" marL="171450" marR="0" rtl="0" algn="l">
              <a:lnSpc>
                <a:spcPct val="100000"/>
              </a:lnSpc>
              <a:spcBef>
                <a:spcPts val="0"/>
              </a:spcBef>
              <a:spcAft>
                <a:spcPts val="0"/>
              </a:spcAft>
              <a:buClr>
                <a:schemeClr val="dk1"/>
              </a:buClr>
              <a:buSzPts val="1200"/>
              <a:buFont typeface="Calibri"/>
              <a:buChar char="-"/>
            </a:pPr>
            <a:r>
              <a:rPr lang="nl-NL"/>
              <a:t>Women are often attacked because of their capacities and qualities as women. There are many forms of cyber violence that target women and girls almost exclusively. </a:t>
            </a:r>
            <a:endParaRPr/>
          </a:p>
          <a:p>
            <a:pPr indent="-171450" lvl="0" marL="171450" marR="0" rtl="0" algn="l">
              <a:lnSpc>
                <a:spcPct val="100000"/>
              </a:lnSpc>
              <a:spcBef>
                <a:spcPts val="0"/>
              </a:spcBef>
              <a:spcAft>
                <a:spcPts val="0"/>
              </a:spcAft>
              <a:buClr>
                <a:schemeClr val="dk1"/>
              </a:buClr>
              <a:buSzPts val="1200"/>
              <a:buFont typeface="Calibri"/>
              <a:buChar char="-"/>
            </a:pPr>
            <a:r>
              <a:rPr lang="nl-NL"/>
              <a:t>Cyber violence against women and girls (in all their diversity) is deeply rooted in existing and persisting power dynamics, attitudes and inequalities between men and women in societies, including mysoginy. Victim blaming, feelings of shame and guilt</a:t>
            </a:r>
            <a:endParaRPr/>
          </a:p>
          <a:p>
            <a:pPr indent="-171450" lvl="0" marL="171450" marR="0" rtl="0" algn="l">
              <a:lnSpc>
                <a:spcPct val="100000"/>
              </a:lnSpc>
              <a:spcBef>
                <a:spcPts val="0"/>
              </a:spcBef>
              <a:spcAft>
                <a:spcPts val="0"/>
              </a:spcAft>
              <a:buClr>
                <a:schemeClr val="dk1"/>
              </a:buClr>
              <a:buSzPts val="1200"/>
              <a:buFont typeface="Calibri"/>
              <a:buChar char="-"/>
            </a:pPr>
            <a:r>
              <a:rPr lang="nl-NL"/>
              <a:t>Also related to other gender gaps in the digital sphere, such as gaps in digital literaracy, women’s online representation and participation, and gender segregation in STEM/ICT. Both as a cause and a consequence 🡪 vicious cycle</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Hence, it is yet another form of abuse and silencing of those who deviate from the dominant gender norms, embedded in existing gendered power structures.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Open Sans"/>
              <a:buNone/>
            </a:pPr>
            <a:r>
              <a:rPr b="0" i="0" lang="nl-NL" sz="1200" u="none" strike="noStrike">
                <a:latin typeface="Open Sans"/>
                <a:ea typeface="Open Sans"/>
                <a:cs typeface="Open Sans"/>
                <a:sym typeface="Open Sans"/>
              </a:rPr>
              <a:t>Therefore, ignoring the wider gender pattern associated with cyberviolence risks missing the social reality of violence against women stemming from the idea of the inferiority of women or from stereotyped roles for women and men.</a:t>
            </a:r>
            <a:endParaRPr/>
          </a:p>
          <a:p>
            <a:pPr indent="0" lvl="0" marL="0" rtl="0" algn="l">
              <a:spcBef>
                <a:spcPts val="0"/>
              </a:spcBef>
              <a:spcAft>
                <a:spcPts val="0"/>
              </a:spcAft>
              <a:buNone/>
            </a:pPr>
            <a:r>
              <a:t/>
            </a:r>
            <a:endParaRPr/>
          </a:p>
        </p:txBody>
      </p:sp>
      <p:sp>
        <p:nvSpPr>
          <p:cNvPr id="110" name="Google Shape;110;p7: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8: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8: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Source: UNESCO via Wikipedia </a:t>
            </a:r>
            <a:endParaRPr/>
          </a:p>
          <a:p>
            <a:pPr indent="0" lvl="0" marL="0" rtl="0" algn="l">
              <a:spcBef>
                <a:spcPts val="0"/>
              </a:spcBef>
              <a:spcAft>
                <a:spcPts val="0"/>
              </a:spcAft>
              <a:buNone/>
            </a:pPr>
            <a:r>
              <a:rPr lang="nl-NL"/>
              <a:t>https://en.wikipedia.org/wiki/Online_gender-based_violence</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Main features: similarities with offline violence, but also some specific features that make it a very complex and challenging issue</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Calibri"/>
              <a:buChar char="-"/>
            </a:pPr>
            <a:r>
              <a:rPr lang="nl-NL"/>
              <a:t>Many different and evolving forms. Online extentions of violence in the offline world, but also different and unique forms of violence such as non-consensual sharing of intimate images or doxing. From person-to-person or public</a:t>
            </a:r>
            <a:endParaRPr/>
          </a:p>
          <a:p>
            <a:pPr indent="-171450" lvl="0" marL="171450" rtl="0" algn="l">
              <a:spcBef>
                <a:spcPts val="0"/>
              </a:spcBef>
              <a:spcAft>
                <a:spcPts val="0"/>
              </a:spcAft>
              <a:buClr>
                <a:schemeClr val="dk1"/>
              </a:buClr>
              <a:buSzPts val="1200"/>
              <a:buFont typeface="Calibri"/>
              <a:buChar char="-"/>
            </a:pPr>
            <a:r>
              <a:rPr lang="nl-NL"/>
              <a:t>- Different types of perpetrators: “the usual suspects” of gender-based violence in the physical world, such as intimate partners or ex-partners, relatives, but also anonymous and/or unacquainted perpetrators in the cyberspace</a:t>
            </a:r>
            <a:endParaRPr/>
          </a:p>
          <a:p>
            <a:pPr indent="-171450" lvl="0" marL="171450" rtl="0" algn="l">
              <a:spcBef>
                <a:spcPts val="0"/>
              </a:spcBef>
              <a:spcAft>
                <a:spcPts val="0"/>
              </a:spcAft>
              <a:buClr>
                <a:schemeClr val="dk1"/>
              </a:buClr>
              <a:buSzPts val="1200"/>
              <a:buFont typeface="Calibri"/>
              <a:buChar char="-"/>
            </a:pPr>
            <a:r>
              <a:rPr lang="nl-NL"/>
              <a:t>Across platforms, technologies and cyberspaces, e.g. social media platforms, messaging apps and discussion sites. Digital space is constantly involving, new manifestations of online violence. Metaverse as new cyberspace for virtual rape and other forms of GBCV. but also other ICT tools, such as IoT, spyware, discrimination through algorithms and AI.</a:t>
            </a:r>
            <a:endParaRPr/>
          </a:p>
          <a:p>
            <a:pPr indent="-171450" lvl="0" marL="171450" rtl="0" algn="l">
              <a:spcBef>
                <a:spcPts val="0"/>
              </a:spcBef>
              <a:spcAft>
                <a:spcPts val="0"/>
              </a:spcAft>
              <a:buClr>
                <a:schemeClr val="dk1"/>
              </a:buClr>
              <a:buSzPts val="1200"/>
              <a:buFont typeface="Calibri"/>
              <a:buChar char="-"/>
            </a:pPr>
            <a:r>
              <a:rPr lang="nl-NL"/>
              <a:t>Global phenomenon: across borders, cultures. </a:t>
            </a:r>
            <a:endParaRPr/>
          </a:p>
          <a:p>
            <a:pPr indent="-171450" lvl="0" marL="171450" rtl="0" algn="l">
              <a:spcBef>
                <a:spcPts val="0"/>
              </a:spcBef>
              <a:spcAft>
                <a:spcPts val="0"/>
              </a:spcAft>
              <a:buClr>
                <a:schemeClr val="dk1"/>
              </a:buClr>
              <a:buSzPts val="1200"/>
              <a:buFont typeface="Open Sans"/>
              <a:buChar char="-"/>
            </a:pPr>
            <a:r>
              <a:rPr b="0" i="0" lang="nl-NL" u="none" strike="noStrike">
                <a:latin typeface="Open Sans"/>
                <a:ea typeface="Open Sans"/>
                <a:cs typeface="Open Sans"/>
                <a:sym typeface="Open Sans"/>
              </a:rPr>
              <a:t>Overlap online and offline GBV, not mutually exclusive. Online hate and violence may spill over into offline forms of violence (e.g. stalking); digital experiences may be an extension of experiences of violence in the physical sphere; offline violence can be facilitated and amplified by online abuse, e.g. doxing may lead to discrimination in the workplace, abusive partners use the digital sphere to trap women in their abusive relations, eg by threatening to spread sexual images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nl-NL"/>
              <a:t>(Sexist) hate speech one of many acts of gender-based cyber violence</a:t>
            </a:r>
            <a:endParaRPr/>
          </a:p>
          <a:p>
            <a:pPr indent="0" lvl="0" marL="0" rtl="0" algn="l">
              <a:spcBef>
                <a:spcPts val="0"/>
              </a:spcBef>
              <a:spcAft>
                <a:spcPts val="0"/>
              </a:spcAft>
              <a:buNone/>
            </a:pPr>
            <a:r>
              <a:t/>
            </a:r>
            <a:endParaRPr/>
          </a:p>
        </p:txBody>
      </p:sp>
      <p:sp>
        <p:nvSpPr>
          <p:cNvPr id="118" name="Google Shape;118;p8: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p:nvPr>
            <p:ph idx="2" type="sldImg"/>
          </p:nvPr>
        </p:nvSpPr>
        <p:spPr>
          <a:xfrm>
            <a:off x="679450" y="392113"/>
            <a:ext cx="5435600" cy="407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9:notes"/>
          <p:cNvSpPr txBox="1"/>
          <p:nvPr>
            <p:ph idx="1" type="body"/>
          </p:nvPr>
        </p:nvSpPr>
        <p:spPr>
          <a:xfrm>
            <a:off x="679450" y="4639264"/>
            <a:ext cx="5435600" cy="414305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nl-NL"/>
              <a:t>Both men and women may experience cyber violence, yet women are considerably more likely to experience repeated and severe forms of cyber violence, including sexual violence. Gender-based cyber violence is especially pronounced for women and girls facing intersecting forms of discrimination, based on e.g. sexual orientation, social origin, migration status, disability.</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Human rights defenders, journalists, politicians, academics,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nl-NL"/>
              <a:t>Some figures:</a:t>
            </a:r>
            <a:endParaRPr/>
          </a:p>
          <a:p>
            <a:pPr indent="-171450" lvl="0" marL="171450" rtl="0" algn="l">
              <a:spcBef>
                <a:spcPts val="0"/>
              </a:spcBef>
              <a:spcAft>
                <a:spcPts val="0"/>
              </a:spcAft>
              <a:buClr>
                <a:schemeClr val="dk1"/>
              </a:buClr>
              <a:buSzPts val="1200"/>
              <a:buFont typeface="Calibri"/>
              <a:buChar char="-"/>
            </a:pPr>
            <a:r>
              <a:rPr lang="nl-NL"/>
              <a:t>5% of women in the EU have experienced one or more forms of cyberstalking since the age of 15. Among young women (18-29): 4% experienced cyber stalking in the past 12 months (vs 2% in total pop)</a:t>
            </a:r>
            <a:endParaRPr/>
          </a:p>
          <a:p>
            <a:pPr indent="-171450" lvl="0" marL="171450" rtl="0" algn="l">
              <a:spcBef>
                <a:spcPts val="0"/>
              </a:spcBef>
              <a:spcAft>
                <a:spcPts val="0"/>
              </a:spcAft>
              <a:buClr>
                <a:schemeClr val="dk1"/>
              </a:buClr>
              <a:buSzPts val="1200"/>
              <a:buFont typeface="Calibri"/>
              <a:buChar char="-"/>
            </a:pPr>
            <a:r>
              <a:rPr b="1" lang="nl-NL"/>
              <a:t>11% of EU women </a:t>
            </a:r>
            <a:r>
              <a:rPr lang="nl-NL"/>
              <a:t>has experienced </a:t>
            </a:r>
            <a:r>
              <a:rPr b="1" lang="nl-NL"/>
              <a:t>cyberharassment</a:t>
            </a:r>
            <a:r>
              <a:rPr lang="nl-NL"/>
              <a:t>, in </a:t>
            </a:r>
            <a:r>
              <a:rPr b="1" lang="nl-NL"/>
              <a:t>NL: 17% </a:t>
            </a:r>
            <a:r>
              <a:rPr b="0" lang="nl-NL"/>
              <a:t>(4</a:t>
            </a:r>
            <a:r>
              <a:rPr b="0" baseline="30000" lang="nl-NL"/>
              <a:t>th</a:t>
            </a:r>
            <a:r>
              <a:rPr b="0" lang="nl-NL"/>
              <a:t> in EU, after Denmark, Sweden and Slovakia)</a:t>
            </a:r>
            <a:endParaRPr/>
          </a:p>
          <a:p>
            <a:pPr indent="-171450" lvl="0" marL="171450" rtl="0" algn="l">
              <a:spcBef>
                <a:spcPts val="0"/>
              </a:spcBef>
              <a:spcAft>
                <a:spcPts val="0"/>
              </a:spcAft>
              <a:buClr>
                <a:schemeClr val="dk1"/>
              </a:buClr>
              <a:buSzPts val="1200"/>
              <a:buFont typeface="Calibri"/>
              <a:buChar char="-"/>
            </a:pPr>
            <a:r>
              <a:rPr b="1" lang="nl-NL"/>
              <a:t>1 in 5 young women </a:t>
            </a:r>
            <a:r>
              <a:rPr lang="nl-NL"/>
              <a:t>(18-29) experienced </a:t>
            </a:r>
            <a:r>
              <a:rPr b="1" lang="nl-NL"/>
              <a:t>sexual cyberharassment </a:t>
            </a:r>
            <a:r>
              <a:rPr lang="nl-NL"/>
              <a:t>(vs 11% women in general EU population), in NL: 1 in 3</a:t>
            </a:r>
            <a:endParaRPr/>
          </a:p>
          <a:p>
            <a:pPr indent="0" lvl="0" marL="0" marR="0" rtl="0" algn="l">
              <a:lnSpc>
                <a:spcPct val="100000"/>
              </a:lnSpc>
              <a:spcBef>
                <a:spcPts val="0"/>
              </a:spcBef>
              <a:spcAft>
                <a:spcPts val="0"/>
              </a:spcAft>
              <a:buClr>
                <a:schemeClr val="dk1"/>
              </a:buClr>
              <a:buSzPts val="1200"/>
              <a:buFont typeface="Calibri"/>
              <a:buNone/>
            </a:pPr>
            <a:r>
              <a:rPr lang="nl-NL"/>
              <a:t>Note that Netherlands has a high rate of internet access</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b="0" i="0" lang="nl-NL" sz="1800" u="none" strike="noStrike">
                <a:latin typeface="Open Sans"/>
                <a:ea typeface="Open Sans"/>
                <a:cs typeface="Open Sans"/>
                <a:sym typeface="Open Sans"/>
              </a:rPr>
              <a:t>25% of respondents polled across eight countries had received threats, including of sexual</a:t>
            </a:r>
            <a:endParaRPr/>
          </a:p>
          <a:p>
            <a:pPr indent="0" lvl="0" marL="0" rtl="0" algn="l">
              <a:spcBef>
                <a:spcPts val="0"/>
              </a:spcBef>
              <a:spcAft>
                <a:spcPts val="0"/>
              </a:spcAft>
              <a:buNone/>
            </a:pPr>
            <a:r>
              <a:rPr b="0" i="0" lang="nl-NL" sz="1800" u="none" strike="noStrike">
                <a:latin typeface="Open Sans"/>
                <a:ea typeface="Open Sans"/>
                <a:cs typeface="Open Sans"/>
                <a:sym typeface="Open Sans"/>
              </a:rPr>
              <a:t>violence, physical pain, incitement to suicide and death towards them and their</a:t>
            </a:r>
            <a:endParaRPr/>
          </a:p>
          <a:p>
            <a:pPr indent="0" lvl="0" marL="0" rtl="0" algn="l">
              <a:spcBef>
                <a:spcPts val="0"/>
              </a:spcBef>
              <a:spcAft>
                <a:spcPts val="0"/>
              </a:spcAft>
              <a:buNone/>
            </a:pPr>
            <a:r>
              <a:rPr b="0" i="0" lang="nl-NL" sz="1800" u="none" strike="noStrike">
                <a:latin typeface="Open Sans"/>
                <a:ea typeface="Open Sans"/>
                <a:cs typeface="Open Sans"/>
                <a:sym typeface="Open Sans"/>
              </a:rPr>
              <a:t>family on Twitter</a:t>
            </a:r>
            <a:endParaRPr/>
          </a:p>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nl-NL"/>
              <a:t>Yet, these are snapshots, research is fragmented and up-to-date comparable data is lacking. FRA and EIGE are conducting a study in the EU</a:t>
            </a:r>
            <a:endParaRPr/>
          </a:p>
        </p:txBody>
      </p:sp>
      <p:sp>
        <p:nvSpPr>
          <p:cNvPr id="126" name="Google Shape;126;p9:notes"/>
          <p:cNvSpPr txBox="1"/>
          <p:nvPr>
            <p:ph idx="12" type="sldNum"/>
          </p:nvPr>
        </p:nvSpPr>
        <p:spPr>
          <a:xfrm>
            <a:off x="3170767" y="8883952"/>
            <a:ext cx="2944283" cy="298899"/>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9" name="Shape 9"/>
        <p:cNvGrpSpPr/>
        <p:nvPr/>
      </p:nvGrpSpPr>
      <p:grpSpPr>
        <a:xfrm>
          <a:off x="0" y="0"/>
          <a:ext cx="0" cy="0"/>
          <a:chOff x="0" y="0"/>
          <a:chExt cx="0" cy="0"/>
        </a:xfrm>
      </p:grpSpPr>
      <p:pic>
        <p:nvPicPr>
          <p:cNvPr id="10" name="Google Shape;10;p18"/>
          <p:cNvPicPr preferRelativeResize="0"/>
          <p:nvPr/>
        </p:nvPicPr>
        <p:blipFill rotWithShape="1">
          <a:blip r:embed="rId2">
            <a:alphaModFix/>
          </a:blip>
          <a:srcRect b="0" l="0" r="0" t="0"/>
          <a:stretch/>
        </p:blipFill>
        <p:spPr>
          <a:xfrm>
            <a:off x="-2355869" y="-64008"/>
            <a:ext cx="9217153" cy="5376672"/>
          </a:xfrm>
          <a:prstGeom prst="rect">
            <a:avLst/>
          </a:prstGeom>
          <a:noFill/>
          <a:ln>
            <a:noFill/>
          </a:ln>
        </p:spPr>
      </p:pic>
      <p:pic>
        <p:nvPicPr>
          <p:cNvPr id="11" name="Google Shape;11;p18"/>
          <p:cNvPicPr preferRelativeResize="0"/>
          <p:nvPr/>
        </p:nvPicPr>
        <p:blipFill rotWithShape="1">
          <a:blip r:embed="rId3">
            <a:alphaModFix/>
          </a:blip>
          <a:srcRect b="0" l="0" r="0" t="0"/>
          <a:stretch/>
        </p:blipFill>
        <p:spPr>
          <a:xfrm>
            <a:off x="-19487" y="0"/>
            <a:ext cx="9143390" cy="6857543"/>
          </a:xfrm>
          <a:prstGeom prst="rect">
            <a:avLst/>
          </a:prstGeom>
          <a:noFill/>
          <a:ln>
            <a:noFill/>
          </a:ln>
        </p:spPr>
      </p:pic>
      <p:sp>
        <p:nvSpPr>
          <p:cNvPr id="12" name="Google Shape;12;p18"/>
          <p:cNvSpPr txBox="1"/>
          <p:nvPr>
            <p:ph type="ctrTitle"/>
          </p:nvPr>
        </p:nvSpPr>
        <p:spPr>
          <a:xfrm>
            <a:off x="199746" y="5066240"/>
            <a:ext cx="8730933" cy="1244149"/>
          </a:xfrm>
          <a:prstGeom prst="rect">
            <a:avLst/>
          </a:prstGeom>
          <a:noFill/>
          <a:ln>
            <a:noFill/>
          </a:ln>
        </p:spPr>
        <p:txBody>
          <a:bodyPr anchorCtr="0" anchor="t" bIns="0" lIns="0" spcFirstLastPara="1" rIns="0" wrap="square" tIns="0">
            <a:normAutofit/>
          </a:bodyPr>
          <a:lstStyle>
            <a:lvl1pPr lvl="0" algn="l">
              <a:lnSpc>
                <a:spcPct val="133333"/>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8"/>
          <p:cNvSpPr txBox="1"/>
          <p:nvPr>
            <p:ph idx="1" type="subTitle"/>
          </p:nvPr>
        </p:nvSpPr>
        <p:spPr>
          <a:xfrm>
            <a:off x="199746" y="6310390"/>
            <a:ext cx="8130502" cy="547154"/>
          </a:xfrm>
          <a:prstGeom prst="rect">
            <a:avLst/>
          </a:prstGeom>
          <a:noFill/>
          <a:ln>
            <a:noFill/>
          </a:ln>
        </p:spPr>
        <p:txBody>
          <a:bodyPr anchorCtr="0" anchor="t" bIns="0" lIns="0" spcFirstLastPara="1" rIns="0" wrap="square" tIns="0">
            <a:noAutofit/>
          </a:bodyPr>
          <a:lstStyle>
            <a:lvl1pPr lvl="0" algn="l">
              <a:lnSpc>
                <a:spcPct val="160000"/>
              </a:lnSpc>
              <a:spcBef>
                <a:spcPts val="0"/>
              </a:spcBef>
              <a:spcAft>
                <a:spcPts val="0"/>
              </a:spcAft>
              <a:buClr>
                <a:schemeClr val="dk1"/>
              </a:buClr>
              <a:buSzPts val="2000"/>
              <a:buNone/>
              <a:defRPr>
                <a:solidFill>
                  <a:schemeClr val="dk1"/>
                </a:solidFill>
              </a:defRPr>
            </a:lvl1pPr>
            <a:lvl2pPr lvl="1" algn="ctr">
              <a:lnSpc>
                <a:spcPct val="160000"/>
              </a:lnSpc>
              <a:spcBef>
                <a:spcPts val="600"/>
              </a:spcBef>
              <a:spcAft>
                <a:spcPts val="0"/>
              </a:spcAft>
              <a:buSzPts val="2000"/>
              <a:buNone/>
              <a:defRPr>
                <a:solidFill>
                  <a:srgbClr val="B6B8A9"/>
                </a:solidFill>
              </a:defRPr>
            </a:lvl2pPr>
            <a:lvl3pPr lvl="2" algn="ctr">
              <a:lnSpc>
                <a:spcPct val="130000"/>
              </a:lnSpc>
              <a:spcBef>
                <a:spcPts val="0"/>
              </a:spcBef>
              <a:spcAft>
                <a:spcPts val="0"/>
              </a:spcAft>
              <a:buSzPts val="2000"/>
              <a:buNone/>
              <a:defRPr>
                <a:solidFill>
                  <a:srgbClr val="B6B8A9"/>
                </a:solidFill>
              </a:defRPr>
            </a:lvl3pPr>
            <a:lvl4pPr lvl="3" algn="ctr">
              <a:lnSpc>
                <a:spcPct val="130000"/>
              </a:lnSpc>
              <a:spcBef>
                <a:spcPts val="0"/>
              </a:spcBef>
              <a:spcAft>
                <a:spcPts val="0"/>
              </a:spcAft>
              <a:buSzPts val="2000"/>
              <a:buNone/>
              <a:defRPr>
                <a:solidFill>
                  <a:srgbClr val="B6B8A9"/>
                </a:solidFill>
              </a:defRPr>
            </a:lvl4pPr>
            <a:lvl5pPr lvl="4" algn="ctr">
              <a:lnSpc>
                <a:spcPct val="130000"/>
              </a:lnSpc>
              <a:spcBef>
                <a:spcPts val="0"/>
              </a:spcBef>
              <a:spcAft>
                <a:spcPts val="0"/>
              </a:spcAft>
              <a:buSzPts val="2000"/>
              <a:buNone/>
              <a:defRPr>
                <a:solidFill>
                  <a:srgbClr val="B6B8A9"/>
                </a:solidFill>
              </a:defRPr>
            </a:lvl5pPr>
            <a:lvl6pPr lvl="5" algn="ctr">
              <a:spcBef>
                <a:spcPts val="400"/>
              </a:spcBef>
              <a:spcAft>
                <a:spcPts val="0"/>
              </a:spcAft>
              <a:buClr>
                <a:srgbClr val="B6B8A9"/>
              </a:buClr>
              <a:buSzPts val="2000"/>
              <a:buNone/>
              <a:defRPr>
                <a:solidFill>
                  <a:srgbClr val="B6B8A9"/>
                </a:solidFill>
              </a:defRPr>
            </a:lvl6pPr>
            <a:lvl7pPr lvl="6" algn="ctr">
              <a:spcBef>
                <a:spcPts val="400"/>
              </a:spcBef>
              <a:spcAft>
                <a:spcPts val="0"/>
              </a:spcAft>
              <a:buClr>
                <a:srgbClr val="B6B8A9"/>
              </a:buClr>
              <a:buSzPts val="2000"/>
              <a:buNone/>
              <a:defRPr>
                <a:solidFill>
                  <a:srgbClr val="B6B8A9"/>
                </a:solidFill>
              </a:defRPr>
            </a:lvl7pPr>
            <a:lvl8pPr lvl="7" algn="ctr">
              <a:spcBef>
                <a:spcPts val="400"/>
              </a:spcBef>
              <a:spcAft>
                <a:spcPts val="0"/>
              </a:spcAft>
              <a:buClr>
                <a:srgbClr val="B6B8A9"/>
              </a:buClr>
              <a:buSzPts val="2000"/>
              <a:buNone/>
              <a:defRPr>
                <a:solidFill>
                  <a:srgbClr val="B6B8A9"/>
                </a:solidFill>
              </a:defRPr>
            </a:lvl8pPr>
            <a:lvl9pPr lvl="8" algn="ctr">
              <a:spcBef>
                <a:spcPts val="400"/>
              </a:spcBef>
              <a:spcAft>
                <a:spcPts val="0"/>
              </a:spcAft>
              <a:buClr>
                <a:srgbClr val="B6B8A9"/>
              </a:buClr>
              <a:buSzPts val="2000"/>
              <a:buNone/>
              <a:defRPr>
                <a:solidFill>
                  <a:srgbClr val="B6B8A9"/>
                </a:solidFill>
              </a:defRPr>
            </a:lvl9pPr>
          </a:lstStyle>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angepaste indeling">
  <p:cSld name="2_Aangepaste indeling">
    <p:spTree>
      <p:nvGrpSpPr>
        <p:cNvPr id="43" name="Shape 43"/>
        <p:cNvGrpSpPr/>
        <p:nvPr/>
      </p:nvGrpSpPr>
      <p:grpSpPr>
        <a:xfrm>
          <a:off x="0" y="0"/>
          <a:ext cx="0" cy="0"/>
          <a:chOff x="0" y="0"/>
          <a:chExt cx="0" cy="0"/>
        </a:xfrm>
      </p:grpSpPr>
      <p:sp>
        <p:nvSpPr>
          <p:cNvPr id="44" name="Google Shape;44;p24"/>
          <p:cNvSpPr txBox="1"/>
          <p:nvPr>
            <p:ph type="title"/>
          </p:nvPr>
        </p:nvSpPr>
        <p:spPr>
          <a:xfrm>
            <a:off x="281604" y="358987"/>
            <a:ext cx="8405195" cy="694791"/>
          </a:xfrm>
          <a:prstGeom prst="rect">
            <a:avLst/>
          </a:prstGeom>
          <a:noFill/>
          <a:ln>
            <a:noFill/>
          </a:ln>
        </p:spPr>
        <p:txBody>
          <a:bodyPr anchorCtr="0" anchor="t" bIns="0" lIns="0" spcFirstLastPara="1" rIns="0" wrap="square" tIns="0">
            <a:normAutofit/>
          </a:bodyPr>
          <a:lstStyle>
            <a:lvl1pPr lvl="0" algn="l">
              <a:lnSpc>
                <a:spcPct val="144444"/>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4"/>
          <p:cNvSpPr txBox="1"/>
          <p:nvPr>
            <p:ph idx="1" type="body"/>
          </p:nvPr>
        </p:nvSpPr>
        <p:spPr>
          <a:xfrm>
            <a:off x="281603" y="1175368"/>
            <a:ext cx="8405196" cy="4728489"/>
          </a:xfrm>
          <a:prstGeom prst="rect">
            <a:avLst/>
          </a:prstGeom>
          <a:noFill/>
          <a:ln>
            <a:noFill/>
          </a:ln>
        </p:spPr>
        <p:txBody>
          <a:bodyPr anchorCtr="0" anchor="t" bIns="0" lIns="0" spcFirstLastPara="1" rIns="0" wrap="square" tIns="0">
            <a:normAutofit/>
          </a:bodyPr>
          <a:lstStyle>
            <a:lvl1pPr indent="-228600" lvl="0" marL="457200" algn="l">
              <a:lnSpc>
                <a:spcPct val="177777"/>
              </a:lnSpc>
              <a:spcBef>
                <a:spcPts val="0"/>
              </a:spcBef>
              <a:spcAft>
                <a:spcPts val="0"/>
              </a:spcAft>
              <a:buClr>
                <a:schemeClr val="dk1"/>
              </a:buClr>
              <a:buSzPts val="1800"/>
              <a:buNone/>
              <a:defRPr/>
            </a:lvl1pPr>
            <a:lvl2pPr indent="-342900" lvl="1" marL="914400" algn="l">
              <a:lnSpc>
                <a:spcPct val="177777"/>
              </a:lnSpc>
              <a:spcBef>
                <a:spcPts val="600"/>
              </a:spcBef>
              <a:spcAft>
                <a:spcPts val="0"/>
              </a:spcAft>
              <a:buSzPts val="1800"/>
              <a:buChar char="•"/>
              <a:defRPr/>
            </a:lvl2pPr>
            <a:lvl3pPr indent="-342900" lvl="2" marL="1371600" algn="l">
              <a:lnSpc>
                <a:spcPct val="144444"/>
              </a:lnSpc>
              <a:spcBef>
                <a:spcPts val="0"/>
              </a:spcBef>
              <a:spcAft>
                <a:spcPts val="0"/>
              </a:spcAft>
              <a:buSzPts val="1800"/>
              <a:buChar char="-"/>
              <a:defRPr/>
            </a:lvl3pPr>
            <a:lvl4pPr indent="-342900" lvl="3" marL="1828800" algn="l">
              <a:lnSpc>
                <a:spcPct val="144444"/>
              </a:lnSpc>
              <a:spcBef>
                <a:spcPts val="0"/>
              </a:spcBef>
              <a:spcAft>
                <a:spcPts val="0"/>
              </a:spcAft>
              <a:buSzPts val="1800"/>
              <a:buChar char="-"/>
              <a:defRPr/>
            </a:lvl4pPr>
            <a:lvl5pPr indent="-342900" lvl="4" marL="2286000" algn="l">
              <a:lnSpc>
                <a:spcPct val="144444"/>
              </a:lnSpc>
              <a:spcBef>
                <a:spcPts val="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46" name="Shape 46"/>
        <p:cNvGrpSpPr/>
        <p:nvPr/>
      </p:nvGrpSpPr>
      <p:grpSpPr>
        <a:xfrm>
          <a:off x="0" y="0"/>
          <a:ext cx="0" cy="0"/>
          <a:chOff x="0" y="0"/>
          <a:chExt cx="0" cy="0"/>
        </a:xfrm>
      </p:grpSpPr>
      <p:sp>
        <p:nvSpPr>
          <p:cNvPr id="47" name="Google Shape;47;p25"/>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lvl1pPr lvl="0" algn="l">
              <a:lnSpc>
                <a:spcPct val="144444"/>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5"/>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lvl1pPr indent="-228600" lvl="0" marL="457200" algn="l">
              <a:lnSpc>
                <a:spcPct val="177777"/>
              </a:lnSpc>
              <a:spcBef>
                <a:spcPts val="0"/>
              </a:spcBef>
              <a:spcAft>
                <a:spcPts val="0"/>
              </a:spcAft>
              <a:buClr>
                <a:schemeClr val="dk1"/>
              </a:buClr>
              <a:buSzPts val="1800"/>
              <a:buNone/>
              <a:defRPr/>
            </a:lvl1pPr>
            <a:lvl2pPr indent="-342900" lvl="1" marL="914400" algn="l">
              <a:lnSpc>
                <a:spcPct val="177777"/>
              </a:lnSpc>
              <a:spcBef>
                <a:spcPts val="600"/>
              </a:spcBef>
              <a:spcAft>
                <a:spcPts val="0"/>
              </a:spcAft>
              <a:buSzPts val="1800"/>
              <a:buChar char="•"/>
              <a:defRPr/>
            </a:lvl2pPr>
            <a:lvl3pPr indent="-342900" lvl="2" marL="1371600" algn="l">
              <a:lnSpc>
                <a:spcPct val="144444"/>
              </a:lnSpc>
              <a:spcBef>
                <a:spcPts val="0"/>
              </a:spcBef>
              <a:spcAft>
                <a:spcPts val="0"/>
              </a:spcAft>
              <a:buSzPts val="1800"/>
              <a:buChar char="-"/>
              <a:defRPr/>
            </a:lvl3pPr>
            <a:lvl4pPr indent="-342900" lvl="3" marL="1828800" algn="l">
              <a:lnSpc>
                <a:spcPct val="144444"/>
              </a:lnSpc>
              <a:spcBef>
                <a:spcPts val="0"/>
              </a:spcBef>
              <a:spcAft>
                <a:spcPts val="0"/>
              </a:spcAft>
              <a:buSzPts val="1800"/>
              <a:buChar char="-"/>
              <a:defRPr/>
            </a:lvl4pPr>
            <a:lvl5pPr indent="-342900" lvl="4" marL="2286000" algn="l">
              <a:lnSpc>
                <a:spcPct val="144444"/>
              </a:lnSpc>
              <a:spcBef>
                <a:spcPts val="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ngepaste indeling">
  <p:cSld name="Aangepaste indeling">
    <p:spTree>
      <p:nvGrpSpPr>
        <p:cNvPr id="49" name="Shape 49"/>
        <p:cNvGrpSpPr/>
        <p:nvPr/>
      </p:nvGrpSpPr>
      <p:grpSpPr>
        <a:xfrm>
          <a:off x="0" y="0"/>
          <a:ext cx="0" cy="0"/>
          <a:chOff x="0" y="0"/>
          <a:chExt cx="0" cy="0"/>
        </a:xfrm>
      </p:grpSpPr>
      <p:sp>
        <p:nvSpPr>
          <p:cNvPr id="50" name="Google Shape;50;p26"/>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lvl1pPr lvl="0" algn="l">
              <a:lnSpc>
                <a:spcPct val="144444"/>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angepaste indeling">
  <p:cSld name="1_Aangepaste indeling">
    <p:spTree>
      <p:nvGrpSpPr>
        <p:cNvPr id="51" name="Shape 51"/>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52" name="Shape 52"/>
        <p:cNvGrpSpPr/>
        <p:nvPr/>
      </p:nvGrpSpPr>
      <p:grpSpPr>
        <a:xfrm>
          <a:off x="0" y="0"/>
          <a:ext cx="0" cy="0"/>
          <a:chOff x="0" y="0"/>
          <a:chExt cx="0" cy="0"/>
        </a:xfrm>
      </p:grpSpPr>
      <p:sp>
        <p:nvSpPr>
          <p:cNvPr id="53" name="Google Shape;53;p28"/>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lvl1pPr lvl="0" algn="l">
              <a:lnSpc>
                <a:spcPct val="144444"/>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8"/>
          <p:cNvSpPr txBox="1"/>
          <p:nvPr>
            <p:ph idx="1" type="body"/>
          </p:nvPr>
        </p:nvSpPr>
        <p:spPr>
          <a:xfrm>
            <a:off x="281604" y="1145993"/>
            <a:ext cx="4150213" cy="4474748"/>
          </a:xfrm>
          <a:prstGeom prst="rect">
            <a:avLst/>
          </a:prstGeom>
          <a:noFill/>
          <a:ln>
            <a:noFill/>
          </a:ln>
        </p:spPr>
        <p:txBody>
          <a:bodyPr anchorCtr="0" anchor="t" bIns="0" lIns="0" spcFirstLastPara="1" rIns="0" wrap="square" tIns="0">
            <a:noAutofit/>
          </a:bodyPr>
          <a:lstStyle>
            <a:lvl1pPr indent="-228600" lvl="0" marL="457200" algn="l">
              <a:lnSpc>
                <a:spcPct val="177777"/>
              </a:lnSpc>
              <a:spcBef>
                <a:spcPts val="0"/>
              </a:spcBef>
              <a:spcAft>
                <a:spcPts val="0"/>
              </a:spcAft>
              <a:buClr>
                <a:schemeClr val="dk1"/>
              </a:buClr>
              <a:buSzPts val="1800"/>
              <a:buNone/>
              <a:defRPr/>
            </a:lvl1pPr>
            <a:lvl2pPr indent="-342900" lvl="1" marL="914400" algn="l">
              <a:lnSpc>
                <a:spcPct val="177777"/>
              </a:lnSpc>
              <a:spcBef>
                <a:spcPts val="600"/>
              </a:spcBef>
              <a:spcAft>
                <a:spcPts val="0"/>
              </a:spcAft>
              <a:buSzPts val="1800"/>
              <a:buChar char="•"/>
              <a:defRPr/>
            </a:lvl2pPr>
            <a:lvl3pPr indent="-342900" lvl="2" marL="1371600" algn="l">
              <a:lnSpc>
                <a:spcPct val="144444"/>
              </a:lnSpc>
              <a:spcBef>
                <a:spcPts val="0"/>
              </a:spcBef>
              <a:spcAft>
                <a:spcPts val="0"/>
              </a:spcAft>
              <a:buSzPts val="1800"/>
              <a:buChar char="-"/>
              <a:defRPr/>
            </a:lvl3pPr>
            <a:lvl4pPr indent="-342900" lvl="3" marL="1828800" algn="l">
              <a:lnSpc>
                <a:spcPct val="144444"/>
              </a:lnSpc>
              <a:spcBef>
                <a:spcPts val="0"/>
              </a:spcBef>
              <a:spcAft>
                <a:spcPts val="0"/>
              </a:spcAft>
              <a:buSzPts val="1800"/>
              <a:buChar char="-"/>
              <a:defRPr/>
            </a:lvl4pPr>
            <a:lvl5pPr indent="-342900" lvl="4" marL="2286000" algn="l">
              <a:lnSpc>
                <a:spcPct val="144444"/>
              </a:lnSpc>
              <a:spcBef>
                <a:spcPts val="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5" name="Google Shape;55;p28"/>
          <p:cNvSpPr txBox="1"/>
          <p:nvPr>
            <p:ph idx="2" type="body"/>
          </p:nvPr>
        </p:nvSpPr>
        <p:spPr>
          <a:xfrm>
            <a:off x="4620979" y="1145849"/>
            <a:ext cx="4065819" cy="4474300"/>
          </a:xfrm>
          <a:prstGeom prst="rect">
            <a:avLst/>
          </a:prstGeom>
          <a:noFill/>
          <a:ln>
            <a:noFill/>
          </a:ln>
        </p:spPr>
        <p:txBody>
          <a:bodyPr anchorCtr="0" anchor="t" bIns="0" lIns="0" spcFirstLastPara="1" rIns="0" wrap="square" tIns="0">
            <a:noAutofit/>
          </a:bodyPr>
          <a:lstStyle>
            <a:lvl1pPr indent="-228600" lvl="0" marL="457200" algn="l">
              <a:lnSpc>
                <a:spcPct val="177777"/>
              </a:lnSpc>
              <a:spcBef>
                <a:spcPts val="0"/>
              </a:spcBef>
              <a:spcAft>
                <a:spcPts val="0"/>
              </a:spcAft>
              <a:buClr>
                <a:schemeClr val="dk1"/>
              </a:buClr>
              <a:buSzPts val="1800"/>
              <a:buNone/>
              <a:defRPr/>
            </a:lvl1pPr>
            <a:lvl2pPr indent="-342900" lvl="1" marL="914400" algn="l">
              <a:lnSpc>
                <a:spcPct val="177777"/>
              </a:lnSpc>
              <a:spcBef>
                <a:spcPts val="600"/>
              </a:spcBef>
              <a:spcAft>
                <a:spcPts val="0"/>
              </a:spcAft>
              <a:buSzPts val="1800"/>
              <a:buChar char="•"/>
              <a:defRPr/>
            </a:lvl2pPr>
            <a:lvl3pPr indent="-342900" lvl="2" marL="1371600" algn="l">
              <a:lnSpc>
                <a:spcPct val="144444"/>
              </a:lnSpc>
              <a:spcBef>
                <a:spcPts val="0"/>
              </a:spcBef>
              <a:spcAft>
                <a:spcPts val="0"/>
              </a:spcAft>
              <a:buSzPts val="1800"/>
              <a:buChar char="-"/>
              <a:defRPr/>
            </a:lvl3pPr>
            <a:lvl4pPr indent="-342900" lvl="3" marL="1828800" algn="l">
              <a:lnSpc>
                <a:spcPct val="144444"/>
              </a:lnSpc>
              <a:spcBef>
                <a:spcPts val="0"/>
              </a:spcBef>
              <a:spcAft>
                <a:spcPts val="0"/>
              </a:spcAft>
              <a:buSzPts val="1800"/>
              <a:buChar char="-"/>
              <a:defRPr/>
            </a:lvl4pPr>
            <a:lvl5pPr indent="-342900" lvl="4" marL="2286000" algn="l">
              <a:lnSpc>
                <a:spcPct val="144444"/>
              </a:lnSpc>
              <a:spcBef>
                <a:spcPts val="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angepaste indeling">
  <p:cSld name="2_Aangepaste indeling">
    <p:spTree>
      <p:nvGrpSpPr>
        <p:cNvPr id="14" name="Shape 14"/>
        <p:cNvGrpSpPr/>
        <p:nvPr/>
      </p:nvGrpSpPr>
      <p:grpSpPr>
        <a:xfrm>
          <a:off x="0" y="0"/>
          <a:ext cx="0" cy="0"/>
          <a:chOff x="0" y="0"/>
          <a:chExt cx="0" cy="0"/>
        </a:xfrm>
      </p:grpSpPr>
      <p:sp>
        <p:nvSpPr>
          <p:cNvPr id="15" name="Google Shape;15;p19"/>
          <p:cNvSpPr txBox="1"/>
          <p:nvPr>
            <p:ph type="title"/>
          </p:nvPr>
        </p:nvSpPr>
        <p:spPr>
          <a:xfrm>
            <a:off x="281604" y="358987"/>
            <a:ext cx="8405195" cy="694791"/>
          </a:xfrm>
          <a:prstGeom prst="rect">
            <a:avLst/>
          </a:prstGeom>
          <a:noFill/>
          <a:ln>
            <a:noFill/>
          </a:ln>
        </p:spPr>
        <p:txBody>
          <a:bodyPr anchorCtr="0" anchor="t" bIns="0" lIns="0" spcFirstLastPara="1" rIns="0" wrap="square" tIns="0">
            <a:normAutofit/>
          </a:bodyPr>
          <a:lstStyle>
            <a:lvl1pPr lvl="0" algn="l">
              <a:lnSpc>
                <a:spcPct val="144444"/>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9"/>
          <p:cNvSpPr txBox="1"/>
          <p:nvPr>
            <p:ph idx="1" type="body"/>
          </p:nvPr>
        </p:nvSpPr>
        <p:spPr>
          <a:xfrm>
            <a:off x="281603" y="1175368"/>
            <a:ext cx="8405196" cy="4728489"/>
          </a:xfrm>
          <a:prstGeom prst="rect">
            <a:avLst/>
          </a:prstGeom>
          <a:noFill/>
          <a:ln>
            <a:noFill/>
          </a:ln>
        </p:spPr>
        <p:txBody>
          <a:bodyPr anchorCtr="0" anchor="t" bIns="0" lIns="0" spcFirstLastPara="1" rIns="0" wrap="square" tIns="0">
            <a:normAutofit/>
          </a:bodyPr>
          <a:lstStyle>
            <a:lvl1pPr indent="-228600" lvl="0" marL="457200" algn="l">
              <a:lnSpc>
                <a:spcPct val="177777"/>
              </a:lnSpc>
              <a:spcBef>
                <a:spcPts val="0"/>
              </a:spcBef>
              <a:spcAft>
                <a:spcPts val="0"/>
              </a:spcAft>
              <a:buClr>
                <a:schemeClr val="dk1"/>
              </a:buClr>
              <a:buSzPts val="1800"/>
              <a:buNone/>
              <a:defRPr/>
            </a:lvl1pPr>
            <a:lvl2pPr indent="-342900" lvl="1" marL="914400" algn="l">
              <a:lnSpc>
                <a:spcPct val="177777"/>
              </a:lnSpc>
              <a:spcBef>
                <a:spcPts val="600"/>
              </a:spcBef>
              <a:spcAft>
                <a:spcPts val="0"/>
              </a:spcAft>
              <a:buSzPts val="1800"/>
              <a:buChar char="•"/>
              <a:defRPr/>
            </a:lvl2pPr>
            <a:lvl3pPr indent="-342900" lvl="2" marL="1371600" algn="l">
              <a:lnSpc>
                <a:spcPct val="144444"/>
              </a:lnSpc>
              <a:spcBef>
                <a:spcPts val="0"/>
              </a:spcBef>
              <a:spcAft>
                <a:spcPts val="0"/>
              </a:spcAft>
              <a:buSzPts val="1800"/>
              <a:buChar char="-"/>
              <a:defRPr/>
            </a:lvl3pPr>
            <a:lvl4pPr indent="-342900" lvl="3" marL="1828800" algn="l">
              <a:lnSpc>
                <a:spcPct val="144444"/>
              </a:lnSpc>
              <a:spcBef>
                <a:spcPts val="0"/>
              </a:spcBef>
              <a:spcAft>
                <a:spcPts val="0"/>
              </a:spcAft>
              <a:buSzPts val="1800"/>
              <a:buChar char="-"/>
              <a:defRPr/>
            </a:lvl4pPr>
            <a:lvl5pPr indent="-342900" lvl="4" marL="2286000" algn="l">
              <a:lnSpc>
                <a:spcPct val="144444"/>
              </a:lnSpc>
              <a:spcBef>
                <a:spcPts val="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bject" type="obj">
  <p:cSld name="OBJECT">
    <p:spTree>
      <p:nvGrpSpPr>
        <p:cNvPr id="17" name="Shape 17"/>
        <p:cNvGrpSpPr/>
        <p:nvPr/>
      </p:nvGrpSpPr>
      <p:grpSpPr>
        <a:xfrm>
          <a:off x="0" y="0"/>
          <a:ext cx="0" cy="0"/>
          <a:chOff x="0" y="0"/>
          <a:chExt cx="0" cy="0"/>
        </a:xfrm>
      </p:grpSpPr>
      <p:sp>
        <p:nvSpPr>
          <p:cNvPr id="18" name="Google Shape;18;p20"/>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lvl1pPr lvl="0" algn="l">
              <a:lnSpc>
                <a:spcPct val="144444"/>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0"/>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lvl1pPr indent="-228600" lvl="0" marL="457200" algn="l">
              <a:lnSpc>
                <a:spcPct val="177777"/>
              </a:lnSpc>
              <a:spcBef>
                <a:spcPts val="0"/>
              </a:spcBef>
              <a:spcAft>
                <a:spcPts val="0"/>
              </a:spcAft>
              <a:buClr>
                <a:schemeClr val="dk1"/>
              </a:buClr>
              <a:buSzPts val="1800"/>
              <a:buNone/>
              <a:defRPr/>
            </a:lvl1pPr>
            <a:lvl2pPr indent="-342900" lvl="1" marL="914400" algn="l">
              <a:lnSpc>
                <a:spcPct val="177777"/>
              </a:lnSpc>
              <a:spcBef>
                <a:spcPts val="600"/>
              </a:spcBef>
              <a:spcAft>
                <a:spcPts val="0"/>
              </a:spcAft>
              <a:buSzPts val="1800"/>
              <a:buChar char="•"/>
              <a:defRPr/>
            </a:lvl2pPr>
            <a:lvl3pPr indent="-342900" lvl="2" marL="1371600" algn="l">
              <a:lnSpc>
                <a:spcPct val="144444"/>
              </a:lnSpc>
              <a:spcBef>
                <a:spcPts val="0"/>
              </a:spcBef>
              <a:spcAft>
                <a:spcPts val="0"/>
              </a:spcAft>
              <a:buSzPts val="1800"/>
              <a:buChar char="-"/>
              <a:defRPr/>
            </a:lvl3pPr>
            <a:lvl4pPr indent="-342900" lvl="3" marL="1828800" algn="l">
              <a:lnSpc>
                <a:spcPct val="144444"/>
              </a:lnSpc>
              <a:spcBef>
                <a:spcPts val="0"/>
              </a:spcBef>
              <a:spcAft>
                <a:spcPts val="0"/>
              </a:spcAft>
              <a:buSzPts val="1800"/>
              <a:buChar char="-"/>
              <a:defRPr/>
            </a:lvl4pPr>
            <a:lvl5pPr indent="-342900" lvl="4" marL="2286000" algn="l">
              <a:lnSpc>
                <a:spcPct val="144444"/>
              </a:lnSpc>
              <a:spcBef>
                <a:spcPts val="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angepaste indeling">
  <p:cSld name="Aangepaste indeling">
    <p:spTree>
      <p:nvGrpSpPr>
        <p:cNvPr id="20" name="Shape 20"/>
        <p:cNvGrpSpPr/>
        <p:nvPr/>
      </p:nvGrpSpPr>
      <p:grpSpPr>
        <a:xfrm>
          <a:off x="0" y="0"/>
          <a:ext cx="0" cy="0"/>
          <a:chOff x="0" y="0"/>
          <a:chExt cx="0" cy="0"/>
        </a:xfrm>
      </p:grpSpPr>
      <p:sp>
        <p:nvSpPr>
          <p:cNvPr id="21" name="Google Shape;21;p29"/>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lvl1pPr lvl="0" algn="l">
              <a:lnSpc>
                <a:spcPct val="144444"/>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angepaste indeling">
  <p:cSld name="1_Aangepaste indeling">
    <p:spTree>
      <p:nvGrpSpPr>
        <p:cNvPr id="22" name="Shape 22"/>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3" name="Shape 23"/>
        <p:cNvGrpSpPr/>
        <p:nvPr/>
      </p:nvGrpSpPr>
      <p:grpSpPr>
        <a:xfrm>
          <a:off x="0" y="0"/>
          <a:ext cx="0" cy="0"/>
          <a:chOff x="0" y="0"/>
          <a:chExt cx="0" cy="0"/>
        </a:xfrm>
      </p:grpSpPr>
      <p:sp>
        <p:nvSpPr>
          <p:cNvPr id="24" name="Google Shape;24;p31"/>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lvl1pPr lvl="0" algn="l">
              <a:lnSpc>
                <a:spcPct val="144444"/>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1"/>
          <p:cNvSpPr txBox="1"/>
          <p:nvPr>
            <p:ph idx="1" type="body"/>
          </p:nvPr>
        </p:nvSpPr>
        <p:spPr>
          <a:xfrm>
            <a:off x="281604" y="1145993"/>
            <a:ext cx="4150213" cy="4474748"/>
          </a:xfrm>
          <a:prstGeom prst="rect">
            <a:avLst/>
          </a:prstGeom>
          <a:noFill/>
          <a:ln>
            <a:noFill/>
          </a:ln>
        </p:spPr>
        <p:txBody>
          <a:bodyPr anchorCtr="0" anchor="t" bIns="0" lIns="0" spcFirstLastPara="1" rIns="0" wrap="square" tIns="0">
            <a:noAutofit/>
          </a:bodyPr>
          <a:lstStyle>
            <a:lvl1pPr indent="-228600" lvl="0" marL="457200" algn="l">
              <a:lnSpc>
                <a:spcPct val="177777"/>
              </a:lnSpc>
              <a:spcBef>
                <a:spcPts val="0"/>
              </a:spcBef>
              <a:spcAft>
                <a:spcPts val="0"/>
              </a:spcAft>
              <a:buClr>
                <a:schemeClr val="dk1"/>
              </a:buClr>
              <a:buSzPts val="1800"/>
              <a:buNone/>
              <a:defRPr/>
            </a:lvl1pPr>
            <a:lvl2pPr indent="-342900" lvl="1" marL="914400" algn="l">
              <a:lnSpc>
                <a:spcPct val="177777"/>
              </a:lnSpc>
              <a:spcBef>
                <a:spcPts val="600"/>
              </a:spcBef>
              <a:spcAft>
                <a:spcPts val="0"/>
              </a:spcAft>
              <a:buSzPts val="1800"/>
              <a:buChar char="•"/>
              <a:defRPr/>
            </a:lvl2pPr>
            <a:lvl3pPr indent="-342900" lvl="2" marL="1371600" algn="l">
              <a:lnSpc>
                <a:spcPct val="144444"/>
              </a:lnSpc>
              <a:spcBef>
                <a:spcPts val="0"/>
              </a:spcBef>
              <a:spcAft>
                <a:spcPts val="0"/>
              </a:spcAft>
              <a:buSzPts val="1800"/>
              <a:buChar char="-"/>
              <a:defRPr/>
            </a:lvl3pPr>
            <a:lvl4pPr indent="-342900" lvl="3" marL="1828800" algn="l">
              <a:lnSpc>
                <a:spcPct val="144444"/>
              </a:lnSpc>
              <a:spcBef>
                <a:spcPts val="0"/>
              </a:spcBef>
              <a:spcAft>
                <a:spcPts val="0"/>
              </a:spcAft>
              <a:buSzPts val="1800"/>
              <a:buChar char="-"/>
              <a:defRPr/>
            </a:lvl4pPr>
            <a:lvl5pPr indent="-342900" lvl="4" marL="2286000" algn="l">
              <a:lnSpc>
                <a:spcPct val="144444"/>
              </a:lnSpc>
              <a:spcBef>
                <a:spcPts val="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31"/>
          <p:cNvSpPr txBox="1"/>
          <p:nvPr>
            <p:ph idx="2" type="body"/>
          </p:nvPr>
        </p:nvSpPr>
        <p:spPr>
          <a:xfrm>
            <a:off x="4620979" y="1145849"/>
            <a:ext cx="4065819" cy="4474300"/>
          </a:xfrm>
          <a:prstGeom prst="rect">
            <a:avLst/>
          </a:prstGeom>
          <a:noFill/>
          <a:ln>
            <a:noFill/>
          </a:ln>
        </p:spPr>
        <p:txBody>
          <a:bodyPr anchorCtr="0" anchor="t" bIns="0" lIns="0" spcFirstLastPara="1" rIns="0" wrap="square" tIns="0">
            <a:noAutofit/>
          </a:bodyPr>
          <a:lstStyle>
            <a:lvl1pPr indent="-228600" lvl="0" marL="457200" algn="l">
              <a:lnSpc>
                <a:spcPct val="177777"/>
              </a:lnSpc>
              <a:spcBef>
                <a:spcPts val="0"/>
              </a:spcBef>
              <a:spcAft>
                <a:spcPts val="0"/>
              </a:spcAft>
              <a:buClr>
                <a:schemeClr val="dk1"/>
              </a:buClr>
              <a:buSzPts val="1800"/>
              <a:buNone/>
              <a:defRPr/>
            </a:lvl1pPr>
            <a:lvl2pPr indent="-342900" lvl="1" marL="914400" algn="l">
              <a:lnSpc>
                <a:spcPct val="177777"/>
              </a:lnSpc>
              <a:spcBef>
                <a:spcPts val="600"/>
              </a:spcBef>
              <a:spcAft>
                <a:spcPts val="0"/>
              </a:spcAft>
              <a:buSzPts val="1800"/>
              <a:buChar char="•"/>
              <a:defRPr/>
            </a:lvl2pPr>
            <a:lvl3pPr indent="-342900" lvl="2" marL="1371600" algn="l">
              <a:lnSpc>
                <a:spcPct val="144444"/>
              </a:lnSpc>
              <a:spcBef>
                <a:spcPts val="0"/>
              </a:spcBef>
              <a:spcAft>
                <a:spcPts val="0"/>
              </a:spcAft>
              <a:buSzPts val="1800"/>
              <a:buChar char="-"/>
              <a:defRPr/>
            </a:lvl3pPr>
            <a:lvl4pPr indent="-342900" lvl="3" marL="1828800" algn="l">
              <a:lnSpc>
                <a:spcPct val="144444"/>
              </a:lnSpc>
              <a:spcBef>
                <a:spcPts val="0"/>
              </a:spcBef>
              <a:spcAft>
                <a:spcPts val="0"/>
              </a:spcAft>
              <a:buSzPts val="1800"/>
              <a:buChar char="-"/>
              <a:defRPr/>
            </a:lvl4pPr>
            <a:lvl5pPr indent="-342900" lvl="4" marL="2286000" algn="l">
              <a:lnSpc>
                <a:spcPct val="144444"/>
              </a:lnSpc>
              <a:spcBef>
                <a:spcPts val="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angepaste indeling">
  <p:cSld name="3_Aangepaste indeling">
    <p:spTree>
      <p:nvGrpSpPr>
        <p:cNvPr id="27" name="Shape 27"/>
        <p:cNvGrpSpPr/>
        <p:nvPr/>
      </p:nvGrpSpPr>
      <p:grpSpPr>
        <a:xfrm>
          <a:off x="0" y="0"/>
          <a:ext cx="0" cy="0"/>
          <a:chOff x="0" y="0"/>
          <a:chExt cx="0" cy="0"/>
        </a:xfrm>
      </p:grpSpPr>
      <p:pic>
        <p:nvPicPr>
          <p:cNvPr descr="Atria foto 3 detail ramen facebook web-resized-2048-pixels.jpg" id="28" name="Google Shape;28;p32"/>
          <p:cNvPicPr preferRelativeResize="0"/>
          <p:nvPr/>
        </p:nvPicPr>
        <p:blipFill rotWithShape="1">
          <a:blip r:embed="rId2">
            <a:alphaModFix/>
          </a:blip>
          <a:srcRect b="0" l="0" r="0" t="0"/>
          <a:stretch/>
        </p:blipFill>
        <p:spPr>
          <a:xfrm>
            <a:off x="1750230" y="-567419"/>
            <a:ext cx="7310908" cy="6529126"/>
          </a:xfrm>
          <a:prstGeom prst="rect">
            <a:avLst/>
          </a:prstGeom>
          <a:noFill/>
          <a:ln>
            <a:noFill/>
          </a:ln>
        </p:spPr>
      </p:pic>
      <p:pic>
        <p:nvPicPr>
          <p:cNvPr id="29" name="Google Shape;29;p32"/>
          <p:cNvPicPr preferRelativeResize="0"/>
          <p:nvPr/>
        </p:nvPicPr>
        <p:blipFill rotWithShape="1">
          <a:blip r:embed="rId3">
            <a:alphaModFix/>
          </a:blip>
          <a:srcRect b="0" l="0" r="0" t="0"/>
          <a:stretch/>
        </p:blipFill>
        <p:spPr>
          <a:xfrm>
            <a:off x="0" y="0"/>
            <a:ext cx="9143390" cy="6857543"/>
          </a:xfrm>
          <a:prstGeom prst="rect">
            <a:avLst/>
          </a:prstGeom>
          <a:noFill/>
          <a:ln>
            <a:noFill/>
          </a:ln>
        </p:spPr>
      </p:pic>
      <p:sp>
        <p:nvSpPr>
          <p:cNvPr id="30" name="Google Shape;30;p32"/>
          <p:cNvSpPr txBox="1"/>
          <p:nvPr>
            <p:ph type="title"/>
          </p:nvPr>
        </p:nvSpPr>
        <p:spPr>
          <a:xfrm>
            <a:off x="281605" y="358987"/>
            <a:ext cx="2623398" cy="3342746"/>
          </a:xfrm>
          <a:prstGeom prst="rect">
            <a:avLst/>
          </a:prstGeom>
          <a:noFill/>
          <a:ln>
            <a:noFill/>
          </a:ln>
        </p:spPr>
        <p:txBody>
          <a:bodyPr anchorCtr="0" anchor="t" bIns="0" lIns="0" spcFirstLastPara="1" rIns="0" wrap="square" tIns="0">
            <a:noAutofit/>
          </a:bodyPr>
          <a:lstStyle>
            <a:lvl1pPr lvl="0" algn="l">
              <a:lnSpc>
                <a:spcPct val="130000"/>
              </a:lnSpc>
              <a:spcBef>
                <a:spcPts val="0"/>
              </a:spcBef>
              <a:spcAft>
                <a:spcPts val="0"/>
              </a:spcAft>
              <a:buClr>
                <a:schemeClr val="accent1"/>
              </a:buClr>
              <a:buSzPts val="2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angepaste indeling">
  <p:cSld name="3_Aangepaste indeling">
    <p:spTree>
      <p:nvGrpSpPr>
        <p:cNvPr id="34" name="Shape 34"/>
        <p:cNvGrpSpPr/>
        <p:nvPr/>
      </p:nvGrpSpPr>
      <p:grpSpPr>
        <a:xfrm>
          <a:off x="0" y="0"/>
          <a:ext cx="0" cy="0"/>
          <a:chOff x="0" y="0"/>
          <a:chExt cx="0" cy="0"/>
        </a:xfrm>
      </p:grpSpPr>
      <p:pic>
        <p:nvPicPr>
          <p:cNvPr descr="Atria foto 3 detail ramen facebook web-resized-2048-pixels.jpg" id="35" name="Google Shape;35;p22"/>
          <p:cNvPicPr preferRelativeResize="0"/>
          <p:nvPr/>
        </p:nvPicPr>
        <p:blipFill rotWithShape="1">
          <a:blip r:embed="rId2">
            <a:alphaModFix/>
          </a:blip>
          <a:srcRect b="0" l="0" r="0" t="0"/>
          <a:stretch/>
        </p:blipFill>
        <p:spPr>
          <a:xfrm>
            <a:off x="1750230" y="-567419"/>
            <a:ext cx="7310908" cy="6529126"/>
          </a:xfrm>
          <a:prstGeom prst="rect">
            <a:avLst/>
          </a:prstGeom>
          <a:noFill/>
          <a:ln>
            <a:noFill/>
          </a:ln>
        </p:spPr>
      </p:pic>
      <p:pic>
        <p:nvPicPr>
          <p:cNvPr id="36" name="Google Shape;36;p22"/>
          <p:cNvPicPr preferRelativeResize="0"/>
          <p:nvPr/>
        </p:nvPicPr>
        <p:blipFill rotWithShape="1">
          <a:blip r:embed="rId3">
            <a:alphaModFix/>
          </a:blip>
          <a:srcRect b="0" l="0" r="0" t="0"/>
          <a:stretch/>
        </p:blipFill>
        <p:spPr>
          <a:xfrm>
            <a:off x="0" y="0"/>
            <a:ext cx="9143390" cy="6857543"/>
          </a:xfrm>
          <a:prstGeom prst="rect">
            <a:avLst/>
          </a:prstGeom>
          <a:noFill/>
          <a:ln>
            <a:noFill/>
          </a:ln>
        </p:spPr>
      </p:pic>
      <p:sp>
        <p:nvSpPr>
          <p:cNvPr id="37" name="Google Shape;37;p22"/>
          <p:cNvSpPr txBox="1"/>
          <p:nvPr>
            <p:ph type="title"/>
          </p:nvPr>
        </p:nvSpPr>
        <p:spPr>
          <a:xfrm>
            <a:off x="281605" y="358987"/>
            <a:ext cx="2623398" cy="3342746"/>
          </a:xfrm>
          <a:prstGeom prst="rect">
            <a:avLst/>
          </a:prstGeom>
          <a:noFill/>
          <a:ln>
            <a:noFill/>
          </a:ln>
        </p:spPr>
        <p:txBody>
          <a:bodyPr anchorCtr="0" anchor="t" bIns="0" lIns="0" spcFirstLastPara="1" rIns="0" wrap="square" tIns="0">
            <a:noAutofit/>
          </a:bodyPr>
          <a:lstStyle>
            <a:lvl1pPr lvl="0" algn="l">
              <a:lnSpc>
                <a:spcPct val="130000"/>
              </a:lnSpc>
              <a:spcBef>
                <a:spcPts val="0"/>
              </a:spcBef>
              <a:spcAft>
                <a:spcPts val="0"/>
              </a:spcAft>
              <a:buClr>
                <a:schemeClr val="accent1"/>
              </a:buClr>
              <a:buSzPts val="2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dia" type="title">
  <p:cSld name="TITLE">
    <p:spTree>
      <p:nvGrpSpPr>
        <p:cNvPr id="38" name="Shape 38"/>
        <p:cNvGrpSpPr/>
        <p:nvPr/>
      </p:nvGrpSpPr>
      <p:grpSpPr>
        <a:xfrm>
          <a:off x="0" y="0"/>
          <a:ext cx="0" cy="0"/>
          <a:chOff x="0" y="0"/>
          <a:chExt cx="0" cy="0"/>
        </a:xfrm>
      </p:grpSpPr>
      <p:pic>
        <p:nvPicPr>
          <p:cNvPr descr="F41-94.tif" id="39" name="Google Shape;39;p23"/>
          <p:cNvPicPr preferRelativeResize="0"/>
          <p:nvPr/>
        </p:nvPicPr>
        <p:blipFill rotWithShape="1">
          <a:blip r:embed="rId2">
            <a:alphaModFix/>
          </a:blip>
          <a:srcRect b="0" l="0" r="0" t="0"/>
          <a:stretch/>
        </p:blipFill>
        <p:spPr>
          <a:xfrm>
            <a:off x="91653" y="-1243785"/>
            <a:ext cx="4849389" cy="6793802"/>
          </a:xfrm>
          <a:prstGeom prst="rect">
            <a:avLst/>
          </a:prstGeom>
          <a:noFill/>
          <a:ln>
            <a:noFill/>
          </a:ln>
        </p:spPr>
      </p:pic>
      <p:pic>
        <p:nvPicPr>
          <p:cNvPr id="40" name="Google Shape;40;p23"/>
          <p:cNvPicPr preferRelativeResize="0"/>
          <p:nvPr/>
        </p:nvPicPr>
        <p:blipFill rotWithShape="1">
          <a:blip r:embed="rId3">
            <a:alphaModFix/>
          </a:blip>
          <a:srcRect b="0" l="0" r="0" t="0"/>
          <a:stretch/>
        </p:blipFill>
        <p:spPr>
          <a:xfrm>
            <a:off x="609" y="0"/>
            <a:ext cx="9143390" cy="6857543"/>
          </a:xfrm>
          <a:prstGeom prst="rect">
            <a:avLst/>
          </a:prstGeom>
          <a:noFill/>
          <a:ln>
            <a:noFill/>
          </a:ln>
        </p:spPr>
      </p:pic>
      <p:sp>
        <p:nvSpPr>
          <p:cNvPr id="41" name="Google Shape;41;p23"/>
          <p:cNvSpPr txBox="1"/>
          <p:nvPr>
            <p:ph type="ctrTitle"/>
          </p:nvPr>
        </p:nvSpPr>
        <p:spPr>
          <a:xfrm>
            <a:off x="199746" y="5066240"/>
            <a:ext cx="8730933" cy="1244149"/>
          </a:xfrm>
          <a:prstGeom prst="rect">
            <a:avLst/>
          </a:prstGeom>
          <a:noFill/>
          <a:ln>
            <a:noFill/>
          </a:ln>
        </p:spPr>
        <p:txBody>
          <a:bodyPr anchorCtr="0" anchor="t" bIns="0" lIns="0" spcFirstLastPara="1" rIns="0" wrap="square" tIns="0">
            <a:normAutofit/>
          </a:bodyPr>
          <a:lstStyle>
            <a:lvl1pPr lvl="0" algn="l">
              <a:lnSpc>
                <a:spcPct val="133333"/>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 type="subTitle"/>
          </p:nvPr>
        </p:nvSpPr>
        <p:spPr>
          <a:xfrm>
            <a:off x="199746" y="6310390"/>
            <a:ext cx="8130502" cy="547154"/>
          </a:xfrm>
          <a:prstGeom prst="rect">
            <a:avLst/>
          </a:prstGeom>
          <a:noFill/>
          <a:ln>
            <a:noFill/>
          </a:ln>
        </p:spPr>
        <p:txBody>
          <a:bodyPr anchorCtr="0" anchor="t" bIns="0" lIns="0" spcFirstLastPara="1" rIns="0" wrap="square" tIns="0">
            <a:noAutofit/>
          </a:bodyPr>
          <a:lstStyle>
            <a:lvl1pPr lvl="0" algn="l">
              <a:lnSpc>
                <a:spcPct val="160000"/>
              </a:lnSpc>
              <a:spcBef>
                <a:spcPts val="0"/>
              </a:spcBef>
              <a:spcAft>
                <a:spcPts val="0"/>
              </a:spcAft>
              <a:buClr>
                <a:schemeClr val="dk1"/>
              </a:buClr>
              <a:buSzPts val="2000"/>
              <a:buNone/>
              <a:defRPr>
                <a:solidFill>
                  <a:schemeClr val="dk1"/>
                </a:solidFill>
              </a:defRPr>
            </a:lvl1pPr>
            <a:lvl2pPr lvl="1" algn="ctr">
              <a:lnSpc>
                <a:spcPct val="160000"/>
              </a:lnSpc>
              <a:spcBef>
                <a:spcPts val="600"/>
              </a:spcBef>
              <a:spcAft>
                <a:spcPts val="0"/>
              </a:spcAft>
              <a:buSzPts val="2000"/>
              <a:buNone/>
              <a:defRPr>
                <a:solidFill>
                  <a:srgbClr val="B6B8A9"/>
                </a:solidFill>
              </a:defRPr>
            </a:lvl2pPr>
            <a:lvl3pPr lvl="2" algn="ctr">
              <a:lnSpc>
                <a:spcPct val="130000"/>
              </a:lnSpc>
              <a:spcBef>
                <a:spcPts val="0"/>
              </a:spcBef>
              <a:spcAft>
                <a:spcPts val="0"/>
              </a:spcAft>
              <a:buSzPts val="2000"/>
              <a:buNone/>
              <a:defRPr>
                <a:solidFill>
                  <a:srgbClr val="B6B8A9"/>
                </a:solidFill>
              </a:defRPr>
            </a:lvl3pPr>
            <a:lvl4pPr lvl="3" algn="ctr">
              <a:lnSpc>
                <a:spcPct val="130000"/>
              </a:lnSpc>
              <a:spcBef>
                <a:spcPts val="0"/>
              </a:spcBef>
              <a:spcAft>
                <a:spcPts val="0"/>
              </a:spcAft>
              <a:buSzPts val="2000"/>
              <a:buNone/>
              <a:defRPr>
                <a:solidFill>
                  <a:srgbClr val="B6B8A9"/>
                </a:solidFill>
              </a:defRPr>
            </a:lvl4pPr>
            <a:lvl5pPr lvl="4" algn="ctr">
              <a:lnSpc>
                <a:spcPct val="130000"/>
              </a:lnSpc>
              <a:spcBef>
                <a:spcPts val="0"/>
              </a:spcBef>
              <a:spcAft>
                <a:spcPts val="0"/>
              </a:spcAft>
              <a:buSzPts val="2000"/>
              <a:buNone/>
              <a:defRPr>
                <a:solidFill>
                  <a:srgbClr val="B6B8A9"/>
                </a:solidFill>
              </a:defRPr>
            </a:lvl5pPr>
            <a:lvl6pPr lvl="5" algn="ctr">
              <a:spcBef>
                <a:spcPts val="400"/>
              </a:spcBef>
              <a:spcAft>
                <a:spcPts val="0"/>
              </a:spcAft>
              <a:buClr>
                <a:srgbClr val="B6B8A9"/>
              </a:buClr>
              <a:buSzPts val="2000"/>
              <a:buNone/>
              <a:defRPr>
                <a:solidFill>
                  <a:srgbClr val="B6B8A9"/>
                </a:solidFill>
              </a:defRPr>
            </a:lvl6pPr>
            <a:lvl7pPr lvl="6" algn="ctr">
              <a:spcBef>
                <a:spcPts val="400"/>
              </a:spcBef>
              <a:spcAft>
                <a:spcPts val="0"/>
              </a:spcAft>
              <a:buClr>
                <a:srgbClr val="B6B8A9"/>
              </a:buClr>
              <a:buSzPts val="2000"/>
              <a:buNone/>
              <a:defRPr>
                <a:solidFill>
                  <a:srgbClr val="B6B8A9"/>
                </a:solidFill>
              </a:defRPr>
            </a:lvl7pPr>
            <a:lvl8pPr lvl="7" algn="ctr">
              <a:spcBef>
                <a:spcPts val="400"/>
              </a:spcBef>
              <a:spcAft>
                <a:spcPts val="0"/>
              </a:spcAft>
              <a:buClr>
                <a:srgbClr val="B6B8A9"/>
              </a:buClr>
              <a:buSzPts val="2000"/>
              <a:buNone/>
              <a:defRPr>
                <a:solidFill>
                  <a:srgbClr val="B6B8A9"/>
                </a:solidFill>
              </a:defRPr>
            </a:lvl8pPr>
            <a:lvl9pPr lvl="8" algn="ctr">
              <a:spcBef>
                <a:spcPts val="400"/>
              </a:spcBef>
              <a:spcAft>
                <a:spcPts val="0"/>
              </a:spcAft>
              <a:buClr>
                <a:srgbClr val="B6B8A9"/>
              </a:buClr>
              <a:buSzPts val="2000"/>
              <a:buNone/>
              <a:defRPr>
                <a:solidFill>
                  <a:srgbClr val="B6B8A9"/>
                </a:solidFill>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2.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 name="Shape 6"/>
        <p:cNvGrpSpPr/>
        <p:nvPr/>
      </p:nvGrpSpPr>
      <p:grpSpPr>
        <a:xfrm>
          <a:off x="0" y="0"/>
          <a:ext cx="0" cy="0"/>
          <a:chOff x="0" y="0"/>
          <a:chExt cx="0" cy="0"/>
        </a:xfrm>
      </p:grpSpPr>
      <p:sp>
        <p:nvSpPr>
          <p:cNvPr id="7" name="Google Shape;7;p17"/>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lvl1pPr lvl="0" marR="0" rtl="0" algn="l">
              <a:lnSpc>
                <a:spcPct val="130000"/>
              </a:lnSpc>
              <a:spcBef>
                <a:spcPts val="0"/>
              </a:spcBef>
              <a:spcAft>
                <a:spcPts val="0"/>
              </a:spcAft>
              <a:buClr>
                <a:schemeClr val="accent1"/>
              </a:buClr>
              <a:buSzPts val="2000"/>
              <a:buFont typeface="Arial"/>
              <a:buNone/>
              <a:defRPr b="1" i="0" sz="20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7"/>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lvl1pPr indent="-228600" lvl="0" marL="457200" marR="0" rtl="0" algn="l">
              <a:lnSpc>
                <a:spcPct val="16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60000"/>
              </a:lnSpc>
              <a:spcBef>
                <a:spcPts val="6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55600" lvl="2" marL="1371600" marR="0" rtl="0" algn="l">
              <a:lnSpc>
                <a:spcPct val="130000"/>
              </a:lnSpc>
              <a:spcBef>
                <a:spcPts val="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3pPr>
            <a:lvl4pPr indent="-355600" lvl="3" marL="1828800" marR="0" rtl="0" algn="l">
              <a:lnSpc>
                <a:spcPct val="130000"/>
              </a:lnSpc>
              <a:spcBef>
                <a:spcPts val="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lnSpc>
                <a:spcPct val="130000"/>
              </a:lnSpc>
              <a:spcBef>
                <a:spcPts val="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1" name="Shape 31"/>
        <p:cNvGrpSpPr/>
        <p:nvPr/>
      </p:nvGrpSpPr>
      <p:grpSpPr>
        <a:xfrm>
          <a:off x="0" y="0"/>
          <a:ext cx="0" cy="0"/>
          <a:chOff x="0" y="0"/>
          <a:chExt cx="0" cy="0"/>
        </a:xfrm>
      </p:grpSpPr>
      <p:sp>
        <p:nvSpPr>
          <p:cNvPr id="32" name="Google Shape;32;p21"/>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lvl1pPr lvl="0" marR="0" rtl="0" algn="l">
              <a:lnSpc>
                <a:spcPct val="130000"/>
              </a:lnSpc>
              <a:spcBef>
                <a:spcPts val="0"/>
              </a:spcBef>
              <a:spcAft>
                <a:spcPts val="0"/>
              </a:spcAft>
              <a:buClr>
                <a:schemeClr val="accent1"/>
              </a:buClr>
              <a:buSzPts val="2000"/>
              <a:buFont typeface="Arial"/>
              <a:buNone/>
              <a:defRPr b="1" i="0" sz="20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21"/>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lvl1pPr indent="-228600" lvl="0" marL="457200" marR="0" rtl="0" algn="l">
              <a:lnSpc>
                <a:spcPct val="160000"/>
              </a:lnSpc>
              <a:spcBef>
                <a:spcPts val="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160000"/>
              </a:lnSpc>
              <a:spcBef>
                <a:spcPts val="600"/>
              </a:spcBef>
              <a:spcAft>
                <a:spcPts val="0"/>
              </a:spcAft>
              <a:buClr>
                <a:schemeClr val="dk1"/>
              </a:buClr>
              <a:buSzPts val="2000"/>
              <a:buFont typeface="Arial"/>
              <a:buChar char="•"/>
              <a:defRPr b="1" i="0" sz="2000" u="none" cap="none" strike="noStrike">
                <a:solidFill>
                  <a:schemeClr val="dk1"/>
                </a:solidFill>
                <a:latin typeface="Arial"/>
                <a:ea typeface="Arial"/>
                <a:cs typeface="Arial"/>
                <a:sym typeface="Arial"/>
              </a:defRPr>
            </a:lvl2pPr>
            <a:lvl3pPr indent="-355600" lvl="2" marL="1371600" marR="0" rtl="0" algn="l">
              <a:lnSpc>
                <a:spcPct val="130000"/>
              </a:lnSpc>
              <a:spcBef>
                <a:spcPts val="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3pPr>
            <a:lvl4pPr indent="-355600" lvl="3" marL="1828800" marR="0" rtl="0" algn="l">
              <a:lnSpc>
                <a:spcPct val="130000"/>
              </a:lnSpc>
              <a:spcBef>
                <a:spcPts val="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4pPr>
            <a:lvl5pPr indent="-355600" lvl="4" marL="2286000" marR="0" rtl="0" algn="l">
              <a:lnSpc>
                <a:spcPct val="130000"/>
              </a:lnSpc>
              <a:spcBef>
                <a:spcPts val="0"/>
              </a:spcBef>
              <a:spcAft>
                <a:spcPts val="0"/>
              </a:spcAft>
              <a:buClr>
                <a:schemeClr val="dk1"/>
              </a:buClr>
              <a:buSzPts val="2000"/>
              <a:buFont typeface="Merriweather San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5.jpg"/><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ph type="ctrTitle"/>
          </p:nvPr>
        </p:nvSpPr>
        <p:spPr>
          <a:xfrm>
            <a:off x="199746" y="5185458"/>
            <a:ext cx="8944254" cy="122774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1"/>
              </a:buClr>
              <a:buSzPts val="2800"/>
              <a:buFont typeface="Arial"/>
              <a:buNone/>
            </a:pPr>
            <a:r>
              <a:rPr lang="nl-NL" sz="2800"/>
              <a:t>Gender-based hate speech and cyber violence – State of Play and recommended actions </a:t>
            </a:r>
            <a:br>
              <a:rPr lang="nl-NL" sz="3100">
                <a:latin typeface="Avenir"/>
                <a:ea typeface="Avenir"/>
                <a:cs typeface="Avenir"/>
                <a:sym typeface="Avenir"/>
              </a:rPr>
            </a:br>
            <a:endParaRPr sz="2200"/>
          </a:p>
        </p:txBody>
      </p:sp>
      <p:sp>
        <p:nvSpPr>
          <p:cNvPr id="62" name="Google Shape;62;p1"/>
          <p:cNvSpPr txBox="1"/>
          <p:nvPr/>
        </p:nvSpPr>
        <p:spPr>
          <a:xfrm>
            <a:off x="199746" y="6059263"/>
            <a:ext cx="309963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nl-NL" sz="2000" u="none" cap="none" strike="noStrike">
                <a:solidFill>
                  <a:schemeClr val="dk1"/>
                </a:solidFill>
                <a:latin typeface="Avenir"/>
                <a:ea typeface="Avenir"/>
                <a:cs typeface="Avenir"/>
                <a:sym typeface="Avenir"/>
              </a:rPr>
              <a:t>Paula Thijs</a:t>
            </a:r>
            <a:endParaRPr/>
          </a:p>
          <a:p>
            <a:pPr indent="0" lvl="0" marL="0" marR="0" rtl="0" algn="l">
              <a:spcBef>
                <a:spcPts val="0"/>
              </a:spcBef>
              <a:spcAft>
                <a:spcPts val="0"/>
              </a:spcAft>
              <a:buNone/>
            </a:pPr>
            <a:r>
              <a:rPr lang="nl-NL" sz="2000">
                <a:solidFill>
                  <a:schemeClr val="dk1"/>
                </a:solidFill>
                <a:latin typeface="Avenir"/>
                <a:ea typeface="Avenir"/>
                <a:cs typeface="Avenir"/>
                <a:sym typeface="Avenir"/>
              </a:rPr>
              <a:t>Javier Koole</a:t>
            </a:r>
            <a:endParaRPr sz="2000">
              <a:solidFill>
                <a:schemeClr val="dk1"/>
              </a:solidFill>
              <a:latin typeface="Calibri"/>
              <a:ea typeface="Calibri"/>
              <a:cs typeface="Calibri"/>
              <a:sym typeface="Calibri"/>
            </a:endParaRPr>
          </a:p>
        </p:txBody>
      </p:sp>
      <p:sp>
        <p:nvSpPr>
          <p:cNvPr id="63" name="Google Shape;63;p1"/>
          <p:cNvSpPr txBox="1"/>
          <p:nvPr/>
        </p:nvSpPr>
        <p:spPr>
          <a:xfrm>
            <a:off x="3368723" y="6038237"/>
            <a:ext cx="538877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r">
              <a:spcBef>
                <a:spcPts val="0"/>
              </a:spcBef>
              <a:spcAft>
                <a:spcPts val="0"/>
              </a:spcAft>
              <a:buNone/>
            </a:pPr>
            <a:r>
              <a:rPr b="1" lang="nl-NL" sz="2000">
                <a:solidFill>
                  <a:schemeClr val="dk1"/>
                </a:solidFill>
                <a:latin typeface="Calibri"/>
                <a:ea typeface="Calibri"/>
                <a:cs typeface="Calibri"/>
                <a:sym typeface="Calibri"/>
              </a:rPr>
              <a:t>INACH Annual conference 2022</a:t>
            </a:r>
            <a:endParaRPr/>
          </a:p>
        </p:txBody>
      </p:sp>
      <p:pic>
        <p:nvPicPr>
          <p:cNvPr descr="Afbeelding met tekst, persoon, muur, binnen&#10;&#10;Automatisch gegenereerde beschrijving" id="64" name="Google Shape;64;p1"/>
          <p:cNvPicPr preferRelativeResize="0"/>
          <p:nvPr/>
        </p:nvPicPr>
        <p:blipFill rotWithShape="1">
          <a:blip r:embed="rId3">
            <a:alphaModFix/>
          </a:blip>
          <a:srcRect b="0" l="0" r="12516" t="0"/>
          <a:stretch/>
        </p:blipFill>
        <p:spPr>
          <a:xfrm>
            <a:off x="-1487721" y="0"/>
            <a:ext cx="6265636" cy="5085156"/>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t/>
            </a:r>
            <a:endParaRPr/>
          </a:p>
        </p:txBody>
      </p:sp>
      <p:sp>
        <p:nvSpPr>
          <p:cNvPr id="137" name="Google Shape;137;p10"/>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p>
            <a:pPr indent="0" lvl="0" marL="0" rtl="0" algn="l">
              <a:lnSpc>
                <a:spcPct val="160000"/>
              </a:lnSpc>
              <a:spcBef>
                <a:spcPts val="0"/>
              </a:spcBef>
              <a:spcAft>
                <a:spcPts val="0"/>
              </a:spcAft>
              <a:buClr>
                <a:schemeClr val="dk1"/>
              </a:buClr>
              <a:buSzPts val="2000"/>
              <a:buNone/>
            </a:pPr>
            <a:r>
              <a:rPr lang="nl-NL"/>
              <a:t>Plan International, 2020: </a:t>
            </a:r>
            <a:endParaRPr/>
          </a:p>
        </p:txBody>
      </p:sp>
      <p:pic>
        <p:nvPicPr>
          <p:cNvPr id="138" name="Google Shape;138;p10"/>
          <p:cNvPicPr preferRelativeResize="0"/>
          <p:nvPr/>
        </p:nvPicPr>
        <p:blipFill rotWithShape="1">
          <a:blip r:embed="rId3">
            <a:alphaModFix/>
          </a:blip>
          <a:srcRect b="0" l="0" r="0" t="0"/>
          <a:stretch/>
        </p:blipFill>
        <p:spPr>
          <a:xfrm>
            <a:off x="119558" y="1845240"/>
            <a:ext cx="5158498" cy="3940935"/>
          </a:xfrm>
          <a:prstGeom prst="rect">
            <a:avLst/>
          </a:prstGeom>
          <a:noFill/>
          <a:ln>
            <a:noFill/>
          </a:ln>
        </p:spPr>
      </p:pic>
      <p:pic>
        <p:nvPicPr>
          <p:cNvPr id="139" name="Google Shape;139;p10"/>
          <p:cNvPicPr preferRelativeResize="0"/>
          <p:nvPr/>
        </p:nvPicPr>
        <p:blipFill rotWithShape="1">
          <a:blip r:embed="rId4">
            <a:alphaModFix/>
          </a:blip>
          <a:srcRect b="0" l="0" r="0" t="0"/>
          <a:stretch/>
        </p:blipFill>
        <p:spPr>
          <a:xfrm>
            <a:off x="4859117" y="358987"/>
            <a:ext cx="4284883" cy="422938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1"/>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Perpetrators of gender-based cyber violence</a:t>
            </a:r>
            <a:endParaRPr/>
          </a:p>
        </p:txBody>
      </p:sp>
      <p:sp>
        <p:nvSpPr>
          <p:cNvPr id="146" name="Google Shape;146;p11"/>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p>
            <a:pPr indent="0" lvl="0" marL="0" rtl="0" algn="l">
              <a:lnSpc>
                <a:spcPct val="160000"/>
              </a:lnSpc>
              <a:spcBef>
                <a:spcPts val="0"/>
              </a:spcBef>
              <a:spcAft>
                <a:spcPts val="0"/>
              </a:spcAft>
              <a:buClr>
                <a:schemeClr val="dk1"/>
              </a:buClr>
              <a:buSzPts val="2000"/>
              <a:buNone/>
            </a:pPr>
            <a:r>
              <a:t/>
            </a:r>
            <a:endParaRPr b="1"/>
          </a:p>
          <a:p>
            <a:pPr indent="0" lvl="0" marL="0" rtl="0" algn="l">
              <a:lnSpc>
                <a:spcPct val="160000"/>
              </a:lnSpc>
              <a:spcBef>
                <a:spcPts val="0"/>
              </a:spcBef>
              <a:spcAft>
                <a:spcPts val="0"/>
              </a:spcAft>
              <a:buClr>
                <a:schemeClr val="dk1"/>
              </a:buClr>
              <a:buSzPts val="2000"/>
              <a:buNone/>
            </a:pPr>
            <a:r>
              <a:rPr b="1" lang="nl-NL"/>
              <a:t>Research is scarce</a:t>
            </a:r>
            <a:endParaRPr b="1"/>
          </a:p>
          <a:p>
            <a:pPr indent="-342900" lvl="2" marL="789300" rtl="0" algn="l">
              <a:lnSpc>
                <a:spcPct val="130000"/>
              </a:lnSpc>
              <a:spcBef>
                <a:spcPts val="0"/>
              </a:spcBef>
              <a:spcAft>
                <a:spcPts val="0"/>
              </a:spcAft>
              <a:buSzPts val="2000"/>
              <a:buFont typeface="Arial"/>
              <a:buChar char="•"/>
            </a:pPr>
            <a:r>
              <a:rPr lang="nl-NL"/>
              <a:t>Majority of perpetrators is male</a:t>
            </a:r>
            <a:endParaRPr/>
          </a:p>
          <a:p>
            <a:pPr indent="-342900" lvl="2" marL="789300" rtl="0" algn="l">
              <a:lnSpc>
                <a:spcPct val="130000"/>
              </a:lnSpc>
              <a:spcBef>
                <a:spcPts val="0"/>
              </a:spcBef>
              <a:spcAft>
                <a:spcPts val="0"/>
              </a:spcAft>
              <a:buSzPts val="2000"/>
              <a:buFont typeface="Arial"/>
              <a:buChar char="•"/>
            </a:pPr>
            <a:r>
              <a:rPr lang="nl-NL"/>
              <a:t>Strangers / intimate partners?</a:t>
            </a:r>
            <a:endParaRPr/>
          </a:p>
          <a:p>
            <a:pPr indent="-342900" lvl="2" marL="789300" rtl="0" algn="l">
              <a:lnSpc>
                <a:spcPct val="130000"/>
              </a:lnSpc>
              <a:spcBef>
                <a:spcPts val="0"/>
              </a:spcBef>
              <a:spcAft>
                <a:spcPts val="0"/>
              </a:spcAft>
              <a:buSzPts val="2000"/>
              <a:buFont typeface="Arial"/>
              <a:buChar char="•"/>
            </a:pPr>
            <a:r>
              <a:rPr lang="nl-NL"/>
              <a:t>Role of bystanders: victim blaming</a:t>
            </a:r>
            <a:endParaRPr/>
          </a:p>
        </p:txBody>
      </p:sp>
      <p:pic>
        <p:nvPicPr>
          <p:cNvPr descr="Hater cartoon character writing bad comments on social media. cyberbullying, cyberhate," id="147" name="Google Shape;147;p11"/>
          <p:cNvPicPr preferRelativeResize="0"/>
          <p:nvPr/>
        </p:nvPicPr>
        <p:blipFill rotWithShape="1">
          <a:blip r:embed="rId3">
            <a:alphaModFix/>
          </a:blip>
          <a:srcRect b="0" l="17777" r="18358" t="0"/>
          <a:stretch/>
        </p:blipFill>
        <p:spPr>
          <a:xfrm>
            <a:off x="5243332" y="1973014"/>
            <a:ext cx="3808072" cy="3971925"/>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2"/>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Impact of gender-based cyber violence</a:t>
            </a:r>
            <a:endParaRPr/>
          </a:p>
        </p:txBody>
      </p:sp>
      <p:sp>
        <p:nvSpPr>
          <p:cNvPr id="154" name="Google Shape;154;p12"/>
          <p:cNvSpPr txBox="1"/>
          <p:nvPr>
            <p:ph idx="1" type="body"/>
          </p:nvPr>
        </p:nvSpPr>
        <p:spPr>
          <a:xfrm>
            <a:off x="281603" y="1064755"/>
            <a:ext cx="8405196" cy="4728489"/>
          </a:xfrm>
          <a:prstGeom prst="rect">
            <a:avLst/>
          </a:prstGeom>
          <a:noFill/>
          <a:ln>
            <a:noFill/>
          </a:ln>
        </p:spPr>
        <p:txBody>
          <a:bodyPr anchorCtr="0" anchor="t" bIns="0" lIns="0" spcFirstLastPara="1" rIns="0" wrap="square" tIns="0">
            <a:noAutofit/>
          </a:bodyPr>
          <a:lstStyle/>
          <a:p>
            <a:pPr indent="0" lvl="0" marL="0" rtl="0" algn="l">
              <a:lnSpc>
                <a:spcPct val="160000"/>
              </a:lnSpc>
              <a:spcBef>
                <a:spcPts val="0"/>
              </a:spcBef>
              <a:spcAft>
                <a:spcPts val="0"/>
              </a:spcAft>
              <a:buClr>
                <a:schemeClr val="dk1"/>
              </a:buClr>
              <a:buSzPts val="2000"/>
              <a:buNone/>
            </a:pPr>
            <a:r>
              <a:rPr lang="nl-NL"/>
              <a:t>Severe impact on:</a:t>
            </a:r>
            <a:endParaRPr/>
          </a:p>
          <a:p>
            <a:pPr indent="0" lvl="0" marL="0" rtl="0" algn="l">
              <a:lnSpc>
                <a:spcPct val="160000"/>
              </a:lnSpc>
              <a:spcBef>
                <a:spcPts val="0"/>
              </a:spcBef>
              <a:spcAft>
                <a:spcPts val="0"/>
              </a:spcAft>
              <a:buClr>
                <a:schemeClr val="dk1"/>
              </a:buClr>
              <a:buSzPts val="2000"/>
              <a:buNone/>
            </a:pPr>
            <a:r>
              <a:t/>
            </a:r>
            <a:endParaRPr/>
          </a:p>
          <a:p>
            <a:pPr indent="-342900" lvl="0" marL="342900" rtl="0" algn="l">
              <a:lnSpc>
                <a:spcPct val="160000"/>
              </a:lnSpc>
              <a:spcBef>
                <a:spcPts val="0"/>
              </a:spcBef>
              <a:spcAft>
                <a:spcPts val="0"/>
              </a:spcAft>
              <a:buClr>
                <a:schemeClr val="dk1"/>
              </a:buClr>
              <a:buSzPts val="2000"/>
              <a:buFont typeface="Arial"/>
              <a:buChar char="•"/>
            </a:pPr>
            <a:r>
              <a:rPr b="1" lang="nl-NL"/>
              <a:t>psychological and physical health, livelihoods, physical safety and reputation </a:t>
            </a:r>
            <a:endParaRPr/>
          </a:p>
          <a:p>
            <a:pPr indent="-342900" lvl="2" marL="789300" rtl="0" algn="l">
              <a:lnSpc>
                <a:spcPct val="144444"/>
              </a:lnSpc>
              <a:spcBef>
                <a:spcPts val="0"/>
              </a:spcBef>
              <a:spcAft>
                <a:spcPts val="0"/>
              </a:spcAft>
              <a:buSzPts val="1800"/>
              <a:buFont typeface="Arial"/>
              <a:buChar char="•"/>
            </a:pPr>
            <a:r>
              <a:rPr lang="nl-NL" sz="1800"/>
              <a:t>Lower self-esteem, loss of confidence: 42% young women </a:t>
            </a:r>
            <a:endParaRPr/>
          </a:p>
          <a:p>
            <a:pPr indent="-342900" lvl="2" marL="789300" rtl="0" algn="l">
              <a:lnSpc>
                <a:spcPct val="144444"/>
              </a:lnSpc>
              <a:spcBef>
                <a:spcPts val="0"/>
              </a:spcBef>
              <a:spcAft>
                <a:spcPts val="0"/>
              </a:spcAft>
              <a:buSzPts val="1800"/>
              <a:buFont typeface="Arial"/>
              <a:buChar char="•"/>
            </a:pPr>
            <a:r>
              <a:rPr lang="nl-NL" sz="1800"/>
              <a:t>Mental or emotional stress: 42% young women</a:t>
            </a:r>
            <a:endParaRPr/>
          </a:p>
          <a:p>
            <a:pPr indent="-342900" lvl="2" marL="789300" rtl="0" algn="l">
              <a:lnSpc>
                <a:spcPct val="144444"/>
              </a:lnSpc>
              <a:spcBef>
                <a:spcPts val="0"/>
              </a:spcBef>
              <a:spcAft>
                <a:spcPts val="0"/>
              </a:spcAft>
              <a:buSzPts val="1800"/>
              <a:buFont typeface="Arial"/>
              <a:buChar char="•"/>
            </a:pPr>
            <a:r>
              <a:rPr lang="nl-NL" sz="1800"/>
              <a:t>Feeling/being physically unsafe: 24% (Plan International, 2020)</a:t>
            </a:r>
            <a:endParaRPr/>
          </a:p>
          <a:p>
            <a:pPr indent="-215900" lvl="0" marL="342900" rtl="0" algn="l">
              <a:lnSpc>
                <a:spcPct val="160000"/>
              </a:lnSpc>
              <a:spcBef>
                <a:spcPts val="0"/>
              </a:spcBef>
              <a:spcAft>
                <a:spcPts val="0"/>
              </a:spcAft>
              <a:buClr>
                <a:schemeClr val="dk1"/>
              </a:buClr>
              <a:buSzPts val="2000"/>
              <a:buFont typeface="Arial"/>
              <a:buNone/>
            </a:pPr>
            <a:r>
              <a:t/>
            </a:r>
            <a:endParaRPr/>
          </a:p>
          <a:p>
            <a:pPr indent="-342900" lvl="0" marL="342900" rtl="0" algn="l">
              <a:lnSpc>
                <a:spcPct val="160000"/>
              </a:lnSpc>
              <a:spcBef>
                <a:spcPts val="0"/>
              </a:spcBef>
              <a:spcAft>
                <a:spcPts val="0"/>
              </a:spcAft>
              <a:buClr>
                <a:schemeClr val="dk1"/>
              </a:buClr>
              <a:buSzPts val="2000"/>
              <a:buFont typeface="Arial"/>
              <a:buChar char="•"/>
            </a:pPr>
            <a:r>
              <a:rPr lang="nl-NL"/>
              <a:t>women’s participatory rights: </a:t>
            </a:r>
            <a:r>
              <a:rPr b="1" lang="nl-NL"/>
              <a:t>silencing and self-censorship</a:t>
            </a:r>
            <a:endParaRPr b="1"/>
          </a:p>
          <a:p>
            <a:pPr indent="-342900" lvl="2" marL="789300" rtl="0" algn="l">
              <a:lnSpc>
                <a:spcPct val="144444"/>
              </a:lnSpc>
              <a:spcBef>
                <a:spcPts val="0"/>
              </a:spcBef>
              <a:spcAft>
                <a:spcPts val="0"/>
              </a:spcAft>
              <a:buSzPts val="1800"/>
              <a:buFont typeface="Arial"/>
              <a:buChar char="•"/>
            </a:pPr>
            <a:r>
              <a:rPr lang="nl-NL" sz="1800"/>
              <a:t>3 in 4 women changed use of online platforms</a:t>
            </a:r>
            <a:endParaRPr/>
          </a:p>
          <a:p>
            <a:pPr indent="-342900" lvl="2" marL="789300" rtl="0" algn="l">
              <a:lnSpc>
                <a:spcPct val="144444"/>
              </a:lnSpc>
              <a:spcBef>
                <a:spcPts val="0"/>
              </a:spcBef>
              <a:spcAft>
                <a:spcPts val="0"/>
              </a:spcAft>
              <a:buSzPts val="1800"/>
              <a:buFont typeface="Arial"/>
              <a:buChar char="•"/>
            </a:pPr>
            <a:r>
              <a:rPr lang="nl-NL" sz="1800"/>
              <a:t>1 in 3 stopped posting content expressing opinions (Amnesty International, 2017)</a:t>
            </a:r>
            <a:endParaRPr/>
          </a:p>
          <a:p>
            <a:pPr indent="-215900" lvl="0" marL="342900" rtl="0" algn="l">
              <a:lnSpc>
                <a:spcPct val="160000"/>
              </a:lnSpc>
              <a:spcBef>
                <a:spcPts val="0"/>
              </a:spcBef>
              <a:spcAft>
                <a:spcPts val="0"/>
              </a:spcAft>
              <a:buClr>
                <a:schemeClr val="dk1"/>
              </a:buClr>
              <a:buSzPts val="2000"/>
              <a:buFont typeface="Arial"/>
              <a:buNone/>
            </a:pPr>
            <a:r>
              <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3"/>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Threat to equal representation and democracy</a:t>
            </a:r>
            <a:endParaRPr/>
          </a:p>
        </p:txBody>
      </p:sp>
      <p:sp>
        <p:nvSpPr>
          <p:cNvPr id="161" name="Google Shape;161;p13"/>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p>
            <a:pPr indent="-215900" lvl="0" marL="342900" rtl="0" algn="l">
              <a:lnSpc>
                <a:spcPct val="160000"/>
              </a:lnSpc>
              <a:spcBef>
                <a:spcPts val="0"/>
              </a:spcBef>
              <a:spcAft>
                <a:spcPts val="0"/>
              </a:spcAft>
              <a:buClr>
                <a:schemeClr val="dk1"/>
              </a:buClr>
              <a:buSzPts val="2000"/>
              <a:buFont typeface="Arial"/>
              <a:buNone/>
            </a:pPr>
            <a:r>
              <a:t/>
            </a:r>
            <a:endParaRPr/>
          </a:p>
          <a:p>
            <a:pPr indent="-342900" lvl="0" marL="342900" rtl="0" algn="l">
              <a:lnSpc>
                <a:spcPct val="160000"/>
              </a:lnSpc>
              <a:spcBef>
                <a:spcPts val="0"/>
              </a:spcBef>
              <a:spcAft>
                <a:spcPts val="0"/>
              </a:spcAft>
              <a:buClr>
                <a:schemeClr val="dk1"/>
              </a:buClr>
              <a:buSzPts val="2000"/>
              <a:buFont typeface="Arial"/>
              <a:buChar char="•"/>
            </a:pPr>
            <a:r>
              <a:rPr lang="nl-NL"/>
              <a:t>Cyberviolence hampers (young) women’s political ambitions</a:t>
            </a:r>
            <a:endParaRPr/>
          </a:p>
          <a:p>
            <a:pPr indent="-215900" lvl="0" marL="342900" rtl="0" algn="l">
              <a:lnSpc>
                <a:spcPct val="160000"/>
              </a:lnSpc>
              <a:spcBef>
                <a:spcPts val="0"/>
              </a:spcBef>
              <a:spcAft>
                <a:spcPts val="0"/>
              </a:spcAft>
              <a:buClr>
                <a:schemeClr val="dk1"/>
              </a:buClr>
              <a:buSzPts val="2000"/>
              <a:buFont typeface="Arial"/>
              <a:buNone/>
            </a:pPr>
            <a:r>
              <a:t/>
            </a:r>
            <a:endParaRPr/>
          </a:p>
          <a:p>
            <a:pPr indent="-215900" lvl="0" marL="342900" rtl="0" algn="l">
              <a:lnSpc>
                <a:spcPct val="160000"/>
              </a:lnSpc>
              <a:spcBef>
                <a:spcPts val="0"/>
              </a:spcBef>
              <a:spcAft>
                <a:spcPts val="0"/>
              </a:spcAft>
              <a:buClr>
                <a:schemeClr val="dk1"/>
              </a:buClr>
              <a:buSzPts val="2000"/>
              <a:buFont typeface="Arial"/>
              <a:buNone/>
            </a:pPr>
            <a:r>
              <a:t/>
            </a:r>
            <a:endParaRPr/>
          </a:p>
          <a:p>
            <a:pPr indent="0" lvl="0" marL="0" rtl="0" algn="l">
              <a:lnSpc>
                <a:spcPct val="160000"/>
              </a:lnSpc>
              <a:spcBef>
                <a:spcPts val="0"/>
              </a:spcBef>
              <a:spcAft>
                <a:spcPts val="0"/>
              </a:spcAft>
              <a:buClr>
                <a:schemeClr val="dk1"/>
              </a:buClr>
              <a:buSzPts val="2000"/>
              <a:buNone/>
            </a:pPr>
            <a:r>
              <a:t/>
            </a:r>
            <a:endParaRPr/>
          </a:p>
          <a:p>
            <a:pPr indent="0" lvl="0" marL="0" rtl="0" algn="l">
              <a:lnSpc>
                <a:spcPct val="160000"/>
              </a:lnSpc>
              <a:spcBef>
                <a:spcPts val="0"/>
              </a:spcBef>
              <a:spcAft>
                <a:spcPts val="0"/>
              </a:spcAft>
              <a:buClr>
                <a:schemeClr val="dk1"/>
              </a:buClr>
              <a:buSzPts val="2000"/>
              <a:buNone/>
            </a:pPr>
            <a:r>
              <a:t/>
            </a:r>
            <a:endParaRPr/>
          </a:p>
        </p:txBody>
      </p:sp>
      <p:sp>
        <p:nvSpPr>
          <p:cNvPr id="162" name="Google Shape;162;p13"/>
          <p:cNvSpPr/>
          <p:nvPr/>
        </p:nvSpPr>
        <p:spPr>
          <a:xfrm>
            <a:off x="3040568" y="4344942"/>
            <a:ext cx="5646231" cy="1134356"/>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nl-NL" sz="1800">
                <a:solidFill>
                  <a:schemeClr val="lt1"/>
                </a:solidFill>
                <a:latin typeface="Calibri"/>
                <a:ea typeface="Calibri"/>
                <a:cs typeface="Calibri"/>
                <a:sym typeface="Calibri"/>
              </a:rPr>
              <a:t>“But yes, these are moments of: yes what am I doing this for? What if I bring my family in danger? Is this all worth it?”</a:t>
            </a:r>
            <a:endParaRPr/>
          </a:p>
        </p:txBody>
      </p:sp>
      <p:sp>
        <p:nvSpPr>
          <p:cNvPr id="163" name="Google Shape;163;p13"/>
          <p:cNvSpPr/>
          <p:nvPr/>
        </p:nvSpPr>
        <p:spPr>
          <a:xfrm>
            <a:off x="369402" y="2762342"/>
            <a:ext cx="4114799" cy="1130595"/>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nl-NL" sz="1800">
                <a:solidFill>
                  <a:schemeClr val="lt1"/>
                </a:solidFill>
                <a:latin typeface="Calibri"/>
                <a:ea typeface="Calibri"/>
                <a:cs typeface="Calibri"/>
                <a:sym typeface="Calibri"/>
              </a:rPr>
              <a:t>“I try to avoid online discussions and I reply very little to messages. […] Yeah also to avoid online hate speech”</a:t>
            </a:r>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281604" y="271902"/>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What does Atria do to combat gender-based cyber violence?</a:t>
            </a:r>
            <a:endParaRPr/>
          </a:p>
        </p:txBody>
      </p:sp>
      <p:sp>
        <p:nvSpPr>
          <p:cNvPr id="170" name="Google Shape;170;p14"/>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p>
            <a:pPr indent="0" lvl="0" marL="0" rtl="0" algn="l">
              <a:lnSpc>
                <a:spcPct val="160000"/>
              </a:lnSpc>
              <a:spcBef>
                <a:spcPts val="0"/>
              </a:spcBef>
              <a:spcAft>
                <a:spcPts val="0"/>
              </a:spcAft>
              <a:buClr>
                <a:schemeClr val="dk1"/>
              </a:buClr>
              <a:buSzPts val="2000"/>
              <a:buNone/>
            </a:pPr>
            <a:r>
              <a:rPr lang="nl-NL"/>
              <a:t>We focus on the root causes, thus tackling rigid gender norms:</a:t>
            </a:r>
            <a:endParaRPr/>
          </a:p>
          <a:p>
            <a:pPr indent="-342900" lvl="1" marL="519113" rtl="0" algn="l">
              <a:lnSpc>
                <a:spcPct val="160000"/>
              </a:lnSpc>
              <a:spcBef>
                <a:spcPts val="600"/>
              </a:spcBef>
              <a:spcAft>
                <a:spcPts val="0"/>
              </a:spcAft>
              <a:buSzPts val="2000"/>
              <a:buFont typeface="Arial"/>
              <a:buChar char="•"/>
            </a:pPr>
            <a:r>
              <a:rPr lang="nl-NL"/>
              <a:t>Create gender sensitive or gender transformative interventions </a:t>
            </a:r>
            <a:endParaRPr/>
          </a:p>
          <a:p>
            <a:pPr indent="-342900" lvl="2" marL="789300" rtl="0" algn="l">
              <a:lnSpc>
                <a:spcPct val="130000"/>
              </a:lnSpc>
              <a:spcBef>
                <a:spcPts val="0"/>
              </a:spcBef>
              <a:spcAft>
                <a:spcPts val="0"/>
              </a:spcAft>
              <a:buSzPts val="2000"/>
              <a:buFont typeface="Arial"/>
              <a:buChar char="•"/>
            </a:pPr>
            <a:r>
              <a:rPr lang="nl-NL"/>
              <a:t>E.g. “Lefgozers” intervention</a:t>
            </a:r>
            <a:endParaRPr/>
          </a:p>
          <a:p>
            <a:pPr indent="-342900" lvl="1" marL="519113" rtl="0" algn="l">
              <a:lnSpc>
                <a:spcPct val="160000"/>
              </a:lnSpc>
              <a:spcBef>
                <a:spcPts val="600"/>
              </a:spcBef>
              <a:spcAft>
                <a:spcPts val="0"/>
              </a:spcAft>
              <a:buSzPts val="2000"/>
              <a:buFont typeface="Arial"/>
              <a:buChar char="•"/>
            </a:pPr>
            <a:r>
              <a:rPr lang="nl-NL"/>
              <a:t>Focus on Schools &amp; youth care institutions</a:t>
            </a:r>
            <a:endParaRPr/>
          </a:p>
          <a:p>
            <a:pPr indent="-342900" lvl="2" marL="789300" rtl="0" algn="l">
              <a:lnSpc>
                <a:spcPct val="130000"/>
              </a:lnSpc>
              <a:spcBef>
                <a:spcPts val="0"/>
              </a:spcBef>
              <a:spcAft>
                <a:spcPts val="0"/>
              </a:spcAft>
              <a:buSzPts val="2000"/>
              <a:buFont typeface="Arial"/>
              <a:buChar char="•"/>
            </a:pPr>
            <a:r>
              <a:rPr lang="nl-NL"/>
              <a:t>Educate youth professionals</a:t>
            </a:r>
            <a:endParaRPr/>
          </a:p>
          <a:p>
            <a:pPr indent="-342900" lvl="2" marL="789300" rtl="0" algn="l">
              <a:lnSpc>
                <a:spcPct val="130000"/>
              </a:lnSpc>
              <a:spcBef>
                <a:spcPts val="0"/>
              </a:spcBef>
              <a:spcAft>
                <a:spcPts val="0"/>
              </a:spcAft>
              <a:buSzPts val="2000"/>
              <a:buFont typeface="Arial"/>
              <a:buChar char="•"/>
            </a:pPr>
            <a:r>
              <a:rPr lang="nl-NL"/>
              <a:t>E.g. we developed a workshop “g-woord”</a:t>
            </a:r>
            <a:endParaRPr/>
          </a:p>
          <a:p>
            <a:pPr indent="-342900" lvl="1" marL="519113" rtl="0" algn="l">
              <a:lnSpc>
                <a:spcPct val="160000"/>
              </a:lnSpc>
              <a:spcBef>
                <a:spcPts val="600"/>
              </a:spcBef>
              <a:spcAft>
                <a:spcPts val="0"/>
              </a:spcAft>
              <a:buSzPts val="2000"/>
              <a:buFont typeface="Arial"/>
              <a:buChar char="•"/>
            </a:pPr>
            <a:r>
              <a:rPr lang="nl-NL"/>
              <a:t>Focus on perpetrators</a:t>
            </a:r>
            <a:endParaRPr/>
          </a:p>
          <a:p>
            <a:pPr indent="0" lvl="0" marL="0" rtl="0" algn="l">
              <a:lnSpc>
                <a:spcPct val="160000"/>
              </a:lnSpc>
              <a:spcBef>
                <a:spcPts val="0"/>
              </a:spcBef>
              <a:spcAft>
                <a:spcPts val="0"/>
              </a:spcAft>
              <a:buClr>
                <a:schemeClr val="dk1"/>
              </a:buClr>
              <a:buSzPts val="2000"/>
              <a:buNone/>
            </a:pPr>
            <a:r>
              <a:rPr lang="nl-NL"/>
              <a:t> </a:t>
            </a:r>
            <a:endParaRPr/>
          </a:p>
          <a:p>
            <a:pPr indent="0" lvl="0" marL="0" rtl="0" algn="l">
              <a:lnSpc>
                <a:spcPct val="160000"/>
              </a:lnSpc>
              <a:spcBef>
                <a:spcPts val="0"/>
              </a:spcBef>
              <a:spcAft>
                <a:spcPts val="0"/>
              </a:spcAft>
              <a:buClr>
                <a:schemeClr val="dk1"/>
              </a:buClr>
              <a:buSzPts val="2000"/>
              <a:buNone/>
            </a:pPr>
            <a:r>
              <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15"/>
          <p:cNvPicPr preferRelativeResize="0"/>
          <p:nvPr/>
        </p:nvPicPr>
        <p:blipFill rotWithShape="1">
          <a:blip r:embed="rId3">
            <a:alphaModFix/>
          </a:blip>
          <a:srcRect b="0" l="0" r="0" t="0"/>
          <a:stretch/>
        </p:blipFill>
        <p:spPr>
          <a:xfrm>
            <a:off x="90488" y="975373"/>
            <a:ext cx="8963025" cy="490725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txBox="1"/>
          <p:nvPr>
            <p:ph type="title"/>
          </p:nvPr>
        </p:nvSpPr>
        <p:spPr>
          <a:xfrm>
            <a:off x="281605" y="358987"/>
            <a:ext cx="2623398" cy="3342746"/>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Calibri"/>
              <a:buNone/>
            </a:pPr>
            <a:r>
              <a:rPr lang="nl-NL">
                <a:latin typeface="Calibri"/>
                <a:ea typeface="Calibri"/>
                <a:cs typeface="Calibri"/>
                <a:sym typeface="Calibri"/>
              </a:rPr>
              <a:t>Thanks for your</a:t>
            </a:r>
            <a:br>
              <a:rPr lang="nl-NL">
                <a:latin typeface="Calibri"/>
                <a:ea typeface="Calibri"/>
                <a:cs typeface="Calibri"/>
                <a:sym typeface="Calibri"/>
              </a:rPr>
            </a:br>
            <a:r>
              <a:rPr lang="nl-NL">
                <a:latin typeface="Calibri"/>
                <a:ea typeface="Calibri"/>
                <a:cs typeface="Calibri"/>
                <a:sym typeface="Calibri"/>
              </a:rPr>
              <a:t>attention</a:t>
            </a:r>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2"/>
          <p:cNvPicPr preferRelativeResize="0"/>
          <p:nvPr/>
        </p:nvPicPr>
        <p:blipFill rotWithShape="1">
          <a:blip r:embed="rId3">
            <a:alphaModFix/>
          </a:blip>
          <a:srcRect b="0" l="0" r="0" t="0"/>
          <a:stretch/>
        </p:blipFill>
        <p:spPr>
          <a:xfrm>
            <a:off x="5" y="0"/>
            <a:ext cx="9142571" cy="6858000"/>
          </a:xfrm>
          <a:prstGeom prst="rect">
            <a:avLst/>
          </a:prstGeom>
          <a:noFill/>
          <a:ln>
            <a:noFill/>
          </a:ln>
        </p:spPr>
      </p:pic>
      <p:sp>
        <p:nvSpPr>
          <p:cNvPr id="70" name="Google Shape;70;p2"/>
          <p:cNvSpPr txBox="1"/>
          <p:nvPr>
            <p:ph type="title"/>
          </p:nvPr>
        </p:nvSpPr>
        <p:spPr>
          <a:xfrm>
            <a:off x="3227832" y="445845"/>
            <a:ext cx="4087368" cy="5012275"/>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accent1"/>
              </a:buClr>
              <a:buSzPts val="4800"/>
              <a:buFont typeface="Avenir"/>
              <a:buNone/>
            </a:pPr>
            <a:br>
              <a:rPr lang="nl-NL" sz="4800">
                <a:latin typeface="Avenir"/>
                <a:ea typeface="Avenir"/>
                <a:cs typeface="Avenir"/>
                <a:sym typeface="Avenir"/>
              </a:rPr>
            </a:br>
            <a:r>
              <a:rPr lang="nl-NL" sz="4800">
                <a:latin typeface="Avenir"/>
                <a:ea typeface="Avenir"/>
                <a:cs typeface="Avenir"/>
                <a:sym typeface="Avenir"/>
              </a:rPr>
              <a:t>Paula Thijs</a:t>
            </a:r>
            <a:br>
              <a:rPr lang="nl-NL" sz="4800">
                <a:latin typeface="Avenir"/>
                <a:ea typeface="Avenir"/>
                <a:cs typeface="Avenir"/>
                <a:sym typeface="Avenir"/>
              </a:rPr>
            </a:br>
            <a:r>
              <a:rPr lang="nl-NL" sz="2800">
                <a:solidFill>
                  <a:schemeClr val="dk1"/>
                </a:solidFill>
                <a:latin typeface="Avenir"/>
                <a:ea typeface="Avenir"/>
                <a:cs typeface="Avenir"/>
                <a:sym typeface="Avenir"/>
              </a:rPr>
              <a:t>senior researcher</a:t>
            </a:r>
            <a:br>
              <a:rPr lang="nl-NL" sz="2800">
                <a:solidFill>
                  <a:schemeClr val="dk1"/>
                </a:solidFill>
                <a:latin typeface="Avenir"/>
                <a:ea typeface="Avenir"/>
                <a:cs typeface="Avenir"/>
                <a:sym typeface="Avenir"/>
              </a:rPr>
            </a:br>
            <a:br>
              <a:rPr lang="nl-NL" sz="4800">
                <a:latin typeface="Avenir"/>
                <a:ea typeface="Avenir"/>
                <a:cs typeface="Avenir"/>
                <a:sym typeface="Avenir"/>
              </a:rPr>
            </a:br>
            <a:r>
              <a:rPr lang="nl-NL" sz="4800">
                <a:latin typeface="Avenir"/>
                <a:ea typeface="Avenir"/>
                <a:cs typeface="Avenir"/>
                <a:sym typeface="Avenir"/>
              </a:rPr>
              <a:t>Javier Koole</a:t>
            </a:r>
            <a:br>
              <a:rPr lang="nl-NL" sz="4800">
                <a:latin typeface="Avenir"/>
                <a:ea typeface="Avenir"/>
                <a:cs typeface="Avenir"/>
                <a:sym typeface="Avenir"/>
              </a:rPr>
            </a:br>
            <a:r>
              <a:rPr lang="nl-NL" sz="2800">
                <a:solidFill>
                  <a:schemeClr val="dk1"/>
                </a:solidFill>
                <a:latin typeface="Avenir"/>
                <a:ea typeface="Avenir"/>
                <a:cs typeface="Avenir"/>
                <a:sym typeface="Avenir"/>
              </a:rPr>
              <a:t>researcher &amp; policy advisor</a:t>
            </a:r>
            <a:endParaRPr sz="2800">
              <a:solidFill>
                <a:schemeClr val="dk1"/>
              </a:solidFill>
              <a:latin typeface="Avenir"/>
              <a:ea typeface="Avenir"/>
              <a:cs typeface="Avenir"/>
              <a:sym typeface="Avenir"/>
            </a:endParaRPr>
          </a:p>
        </p:txBody>
      </p:sp>
      <p:pic>
        <p:nvPicPr>
          <p:cNvPr descr="Afbeelding met tekst, gordijn, binnen, persoon&#10;&#10;Automatisch gegenereerde beschrijving" id="71" name="Google Shape;71;p2"/>
          <p:cNvPicPr preferRelativeResize="0"/>
          <p:nvPr/>
        </p:nvPicPr>
        <p:blipFill rotWithShape="1">
          <a:blip r:embed="rId4">
            <a:alphaModFix/>
          </a:blip>
          <a:srcRect b="6045" l="33423" r="21617" t="11724"/>
          <a:stretch/>
        </p:blipFill>
        <p:spPr>
          <a:xfrm>
            <a:off x="608079" y="445845"/>
            <a:ext cx="2011679" cy="2452588"/>
          </a:xfrm>
          <a:prstGeom prst="rect">
            <a:avLst/>
          </a:prstGeom>
          <a:noFill/>
          <a:ln>
            <a:noFill/>
          </a:ln>
        </p:spPr>
      </p:pic>
      <p:pic>
        <p:nvPicPr>
          <p:cNvPr descr="Afbeelding met persoon, muur, person, binnen&#10;&#10;Automatisch gegenereerde beschrijving" id="72" name="Google Shape;72;p2"/>
          <p:cNvPicPr preferRelativeResize="0"/>
          <p:nvPr/>
        </p:nvPicPr>
        <p:blipFill rotWithShape="1">
          <a:blip r:embed="rId5">
            <a:alphaModFix/>
          </a:blip>
          <a:srcRect b="0" l="0" r="0" t="0"/>
          <a:stretch/>
        </p:blipFill>
        <p:spPr>
          <a:xfrm>
            <a:off x="608078" y="3018404"/>
            <a:ext cx="2011679" cy="2572499"/>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type="title"/>
          </p:nvPr>
        </p:nvSpPr>
        <p:spPr>
          <a:xfrm>
            <a:off x="281609" y="358997"/>
            <a:ext cx="8405195" cy="1207336"/>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Quattrocento Sans"/>
              <a:buNone/>
            </a:pPr>
            <a:r>
              <a:rPr lang="nl-NL">
                <a:latin typeface="Quattrocento Sans"/>
                <a:ea typeface="Quattrocento Sans"/>
                <a:cs typeface="Quattrocento Sans"/>
                <a:sym typeface="Quattrocento Sans"/>
              </a:rPr>
              <a:t>Atria</a:t>
            </a:r>
            <a:br>
              <a:rPr lang="nl-NL"/>
            </a:br>
            <a:br>
              <a:rPr lang="nl-NL"/>
            </a:br>
            <a:endParaRPr/>
          </a:p>
        </p:txBody>
      </p:sp>
      <p:sp>
        <p:nvSpPr>
          <p:cNvPr id="79" name="Google Shape;79;p3"/>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p>
            <a:pPr indent="0" lvl="0" marL="0" rtl="0" algn="l">
              <a:lnSpc>
                <a:spcPct val="160000"/>
              </a:lnSpc>
              <a:spcBef>
                <a:spcPts val="0"/>
              </a:spcBef>
              <a:spcAft>
                <a:spcPts val="0"/>
              </a:spcAft>
              <a:buClr>
                <a:srgbClr val="000000"/>
              </a:buClr>
              <a:buSzPts val="2000"/>
              <a:buNone/>
            </a:pPr>
            <a:r>
              <a:rPr b="1" i="1" lang="nl-NL">
                <a:solidFill>
                  <a:srgbClr val="000000"/>
                </a:solidFill>
              </a:rPr>
              <a:t>Sharing the past, debating the present and creating the future </a:t>
            </a:r>
            <a:endParaRPr b="1">
              <a:solidFill>
                <a:srgbClr val="000000"/>
              </a:solidFill>
              <a:latin typeface="Avenir"/>
              <a:ea typeface="Avenir"/>
              <a:cs typeface="Avenir"/>
              <a:sym typeface="Avenir"/>
            </a:endParaRPr>
          </a:p>
        </p:txBody>
      </p:sp>
      <p:pic>
        <p:nvPicPr>
          <p:cNvPr id="80" name="Google Shape;80;p3"/>
          <p:cNvPicPr preferRelativeResize="0"/>
          <p:nvPr/>
        </p:nvPicPr>
        <p:blipFill rotWithShape="1">
          <a:blip r:embed="rId3">
            <a:alphaModFix/>
          </a:blip>
          <a:srcRect b="0" l="0" r="0" t="0"/>
          <a:stretch/>
        </p:blipFill>
        <p:spPr>
          <a:xfrm>
            <a:off x="792734" y="2213667"/>
            <a:ext cx="7382933" cy="3344657"/>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4"/>
          <p:cNvSpPr txBox="1"/>
          <p:nvPr>
            <p:ph type="title"/>
          </p:nvPr>
        </p:nvSpPr>
        <p:spPr>
          <a:xfrm>
            <a:off x="281604" y="434429"/>
            <a:ext cx="8405195" cy="54879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Trigger warning the following pictures depict violent language against women </a:t>
            </a:r>
            <a:endParaRPr/>
          </a:p>
        </p:txBody>
      </p:sp>
      <p:pic>
        <p:nvPicPr>
          <p:cNvPr id="87" name="Google Shape;87;p4"/>
          <p:cNvPicPr preferRelativeResize="0"/>
          <p:nvPr>
            <p:ph idx="1" type="body"/>
          </p:nvPr>
        </p:nvPicPr>
        <p:blipFill rotWithShape="1">
          <a:blip r:embed="rId3">
            <a:alphaModFix/>
          </a:blip>
          <a:srcRect b="0" l="0" r="0" t="0"/>
          <a:stretch/>
        </p:blipFill>
        <p:spPr>
          <a:xfrm>
            <a:off x="108211" y="245821"/>
            <a:ext cx="5378967" cy="3183179"/>
          </a:xfrm>
          <a:prstGeom prst="rect">
            <a:avLst/>
          </a:prstGeom>
          <a:noFill/>
          <a:ln>
            <a:noFill/>
          </a:ln>
        </p:spPr>
      </p:pic>
      <p:pic>
        <p:nvPicPr>
          <p:cNvPr id="88" name="Google Shape;88;p4"/>
          <p:cNvPicPr preferRelativeResize="0"/>
          <p:nvPr/>
        </p:nvPicPr>
        <p:blipFill rotWithShape="1">
          <a:blip r:embed="rId4">
            <a:alphaModFix/>
          </a:blip>
          <a:srcRect b="0" l="0" r="0" t="0"/>
          <a:stretch/>
        </p:blipFill>
        <p:spPr>
          <a:xfrm>
            <a:off x="112940" y="3450300"/>
            <a:ext cx="5692773" cy="2337825"/>
          </a:xfrm>
          <a:prstGeom prst="rect">
            <a:avLst/>
          </a:prstGeom>
          <a:noFill/>
          <a:ln>
            <a:noFill/>
          </a:ln>
        </p:spPr>
      </p:pic>
      <p:pic>
        <p:nvPicPr>
          <p:cNvPr id="89" name="Google Shape;89;p4"/>
          <p:cNvPicPr preferRelativeResize="0"/>
          <p:nvPr/>
        </p:nvPicPr>
        <p:blipFill rotWithShape="1">
          <a:blip r:embed="rId5">
            <a:alphaModFix/>
          </a:blip>
          <a:srcRect b="23323" l="1928" r="0" t="0"/>
          <a:stretch/>
        </p:blipFill>
        <p:spPr>
          <a:xfrm>
            <a:off x="4726226" y="1171828"/>
            <a:ext cx="4417773" cy="259027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5"/>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Sex, gender &amp; gender stereotypes </a:t>
            </a:r>
            <a:endParaRPr/>
          </a:p>
        </p:txBody>
      </p:sp>
      <p:sp>
        <p:nvSpPr>
          <p:cNvPr id="96" name="Google Shape;96;p5"/>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p>
            <a:pPr indent="0" lvl="0" marL="0" rtl="0" algn="l">
              <a:lnSpc>
                <a:spcPct val="160000"/>
              </a:lnSpc>
              <a:spcBef>
                <a:spcPts val="0"/>
              </a:spcBef>
              <a:spcAft>
                <a:spcPts val="0"/>
              </a:spcAft>
              <a:buClr>
                <a:schemeClr val="dk1"/>
              </a:buClr>
              <a:buSzPts val="2000"/>
              <a:buNone/>
            </a:pPr>
            <a:r>
              <a:rPr b="1" lang="nl-NL">
                <a:solidFill>
                  <a:schemeClr val="dk1"/>
                </a:solidFill>
              </a:rPr>
              <a:t>Sex</a:t>
            </a:r>
            <a:r>
              <a:rPr lang="nl-NL">
                <a:solidFill>
                  <a:schemeClr val="dk1"/>
                </a:solidFill>
              </a:rPr>
              <a:t>: </a:t>
            </a:r>
            <a:r>
              <a:rPr lang="nl-NL"/>
              <a:t>physical traits of people </a:t>
            </a:r>
            <a:endParaRPr>
              <a:solidFill>
                <a:schemeClr val="dk1"/>
              </a:solidFill>
            </a:endParaRPr>
          </a:p>
          <a:p>
            <a:pPr indent="0" lvl="0" marL="0" rtl="0" algn="l">
              <a:lnSpc>
                <a:spcPct val="160000"/>
              </a:lnSpc>
              <a:spcBef>
                <a:spcPts val="0"/>
              </a:spcBef>
              <a:spcAft>
                <a:spcPts val="0"/>
              </a:spcAft>
              <a:buClr>
                <a:schemeClr val="dk1"/>
              </a:buClr>
              <a:buSzPts val="2000"/>
              <a:buNone/>
            </a:pPr>
            <a:r>
              <a:rPr b="1" lang="nl-NL">
                <a:solidFill>
                  <a:schemeClr val="dk1"/>
                </a:solidFill>
              </a:rPr>
              <a:t>Gender: </a:t>
            </a:r>
            <a:r>
              <a:rPr lang="nl-NL">
                <a:solidFill>
                  <a:schemeClr val="dk1"/>
                </a:solidFill>
              </a:rPr>
              <a:t>how people feel and present themselves</a:t>
            </a:r>
            <a:endParaRPr>
              <a:solidFill>
                <a:schemeClr val="dk1"/>
              </a:solidFill>
            </a:endParaRPr>
          </a:p>
          <a:p>
            <a:pPr indent="0" lvl="0" marL="0" rtl="0" algn="l">
              <a:lnSpc>
                <a:spcPct val="160000"/>
              </a:lnSpc>
              <a:spcBef>
                <a:spcPts val="0"/>
              </a:spcBef>
              <a:spcAft>
                <a:spcPts val="0"/>
              </a:spcAft>
              <a:buClr>
                <a:schemeClr val="dk1"/>
              </a:buClr>
              <a:buSzPts val="2000"/>
              <a:buNone/>
            </a:pPr>
            <a:r>
              <a:rPr b="1" lang="nl-NL">
                <a:solidFill>
                  <a:schemeClr val="dk1"/>
                </a:solidFill>
              </a:rPr>
              <a:t>Gender stereotypes: </a:t>
            </a:r>
            <a:r>
              <a:rPr lang="nl-NL"/>
              <a:t>ideas and </a:t>
            </a:r>
            <a:r>
              <a:rPr lang="nl-NL">
                <a:solidFill>
                  <a:schemeClr val="dk1"/>
                </a:solidFill>
              </a:rPr>
              <a:t>expectations</a:t>
            </a:r>
            <a:r>
              <a:rPr lang="nl-NL"/>
              <a:t> of how women and men should behave in society </a:t>
            </a:r>
            <a:r>
              <a:rPr lang="nl-NL">
                <a:solidFill>
                  <a:schemeClr val="dk1"/>
                </a:solidFill>
              </a:rPr>
              <a:t>​</a:t>
            </a:r>
            <a:endParaRPr/>
          </a:p>
          <a:p>
            <a:pPr indent="0" lvl="1" marL="270000" rtl="0" algn="l">
              <a:lnSpc>
                <a:spcPct val="213333"/>
              </a:lnSpc>
              <a:spcBef>
                <a:spcPts val="600"/>
              </a:spcBef>
              <a:spcAft>
                <a:spcPts val="0"/>
              </a:spcAft>
              <a:buSzPts val="1500"/>
              <a:buNone/>
            </a:pPr>
            <a:r>
              <a:t/>
            </a:r>
            <a:endParaRPr sz="1500"/>
          </a:p>
          <a:p>
            <a:pPr indent="0" lvl="0" marL="0" rtl="0" algn="l">
              <a:lnSpc>
                <a:spcPct val="160000"/>
              </a:lnSpc>
              <a:spcBef>
                <a:spcPts val="0"/>
              </a:spcBef>
              <a:spcAft>
                <a:spcPts val="0"/>
              </a:spcAft>
              <a:buClr>
                <a:schemeClr val="dk1"/>
              </a:buClr>
              <a:buSzPts val="2000"/>
              <a:buNone/>
            </a:pPr>
            <a:r>
              <a:t/>
            </a:r>
            <a:endParaRPr b="1"/>
          </a:p>
          <a:p>
            <a:pPr indent="0" lvl="0" marL="0" rtl="0" algn="l">
              <a:lnSpc>
                <a:spcPct val="160000"/>
              </a:lnSpc>
              <a:spcBef>
                <a:spcPts val="0"/>
              </a:spcBef>
              <a:spcAft>
                <a:spcPts val="0"/>
              </a:spcAft>
              <a:buClr>
                <a:schemeClr val="dk1"/>
              </a:buClr>
              <a:buSzPts val="2000"/>
              <a:buNone/>
            </a:pPr>
            <a:r>
              <a:t/>
            </a:r>
            <a:endParaRPr/>
          </a:p>
        </p:txBody>
      </p:sp>
      <p:pic>
        <p:nvPicPr>
          <p:cNvPr descr="Afbeeldingsresultaat voor gender norms" id="97" name="Google Shape;97;p5"/>
          <p:cNvPicPr preferRelativeResize="0"/>
          <p:nvPr/>
        </p:nvPicPr>
        <p:blipFill rotWithShape="1">
          <a:blip r:embed="rId3">
            <a:alphaModFix/>
          </a:blip>
          <a:srcRect b="0" l="0" r="0" t="0"/>
          <a:stretch/>
        </p:blipFill>
        <p:spPr>
          <a:xfrm>
            <a:off x="2490951" y="3285750"/>
            <a:ext cx="3842783" cy="2156050"/>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What is gender-based cyber violence?</a:t>
            </a:r>
            <a:endParaRPr/>
          </a:p>
        </p:txBody>
      </p:sp>
      <p:sp>
        <p:nvSpPr>
          <p:cNvPr id="104" name="Google Shape;104;p6"/>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p>
            <a:pPr indent="-342900" lvl="0" marL="342900" rtl="0" algn="l">
              <a:lnSpc>
                <a:spcPct val="160000"/>
              </a:lnSpc>
              <a:spcBef>
                <a:spcPts val="0"/>
              </a:spcBef>
              <a:spcAft>
                <a:spcPts val="0"/>
              </a:spcAft>
              <a:buClr>
                <a:schemeClr val="dk1"/>
              </a:buClr>
              <a:buSzPts val="2000"/>
              <a:buFont typeface="Arial"/>
              <a:buChar char="•"/>
            </a:pPr>
            <a:r>
              <a:rPr lang="nl-NL"/>
              <a:t>No universal typology or definition yet</a:t>
            </a:r>
            <a:endParaRPr/>
          </a:p>
          <a:p>
            <a:pPr indent="-342900" lvl="0" marL="342900" rtl="0" algn="l">
              <a:lnSpc>
                <a:spcPct val="160000"/>
              </a:lnSpc>
              <a:spcBef>
                <a:spcPts val="0"/>
              </a:spcBef>
              <a:spcAft>
                <a:spcPts val="0"/>
              </a:spcAft>
              <a:buClr>
                <a:schemeClr val="dk1"/>
              </a:buClr>
              <a:buSzPts val="2000"/>
              <a:buFont typeface="Arial"/>
              <a:buChar char="•"/>
            </a:pPr>
            <a:r>
              <a:rPr lang="nl-NL"/>
              <a:t>Many terms do not cover the full range of behaviour</a:t>
            </a:r>
            <a:endParaRPr/>
          </a:p>
          <a:p>
            <a:pPr indent="-342900" lvl="0" marL="342900" rtl="0" algn="l">
              <a:lnSpc>
                <a:spcPct val="160000"/>
              </a:lnSpc>
              <a:spcBef>
                <a:spcPts val="0"/>
              </a:spcBef>
              <a:spcAft>
                <a:spcPts val="0"/>
              </a:spcAft>
              <a:buClr>
                <a:schemeClr val="dk1"/>
              </a:buClr>
              <a:buSzPts val="2000"/>
              <a:buFont typeface="Arial"/>
              <a:buChar char="•"/>
            </a:pPr>
            <a:r>
              <a:rPr lang="nl-NL"/>
              <a:t>nor the gendered patterns in cyber violence</a:t>
            </a:r>
            <a:endParaRPr/>
          </a:p>
          <a:p>
            <a:pPr indent="-215900" lvl="0" marL="342900" rtl="0" algn="l">
              <a:lnSpc>
                <a:spcPct val="160000"/>
              </a:lnSpc>
              <a:spcBef>
                <a:spcPts val="0"/>
              </a:spcBef>
              <a:spcAft>
                <a:spcPts val="0"/>
              </a:spcAft>
              <a:buClr>
                <a:schemeClr val="dk1"/>
              </a:buClr>
              <a:buSzPts val="2000"/>
              <a:buFont typeface="Arial"/>
              <a:buNone/>
            </a:pPr>
            <a:r>
              <a:t/>
            </a:r>
            <a:endParaRPr/>
          </a:p>
          <a:p>
            <a:pPr indent="-215900" lvl="0" marL="342900" rtl="0" algn="l">
              <a:lnSpc>
                <a:spcPct val="160000"/>
              </a:lnSpc>
              <a:spcBef>
                <a:spcPts val="0"/>
              </a:spcBef>
              <a:spcAft>
                <a:spcPts val="0"/>
              </a:spcAft>
              <a:buClr>
                <a:schemeClr val="dk1"/>
              </a:buClr>
              <a:buSzPts val="2000"/>
              <a:buFont typeface="Arial"/>
              <a:buNone/>
            </a:pPr>
            <a:r>
              <a:t/>
            </a:r>
            <a:endParaRPr/>
          </a:p>
          <a:p>
            <a:pPr indent="0" lvl="0" marL="0" rtl="0" algn="l">
              <a:lnSpc>
                <a:spcPct val="160000"/>
              </a:lnSpc>
              <a:spcBef>
                <a:spcPts val="0"/>
              </a:spcBef>
              <a:spcAft>
                <a:spcPts val="0"/>
              </a:spcAft>
              <a:buClr>
                <a:schemeClr val="dk1"/>
              </a:buClr>
              <a:buSzPts val="2000"/>
              <a:buNone/>
            </a:pPr>
            <a:r>
              <a:t/>
            </a:r>
            <a:endParaRPr/>
          </a:p>
          <a:p>
            <a:pPr indent="0" lvl="0" marL="0" rtl="0" algn="l">
              <a:lnSpc>
                <a:spcPct val="160000"/>
              </a:lnSpc>
              <a:spcBef>
                <a:spcPts val="0"/>
              </a:spcBef>
              <a:spcAft>
                <a:spcPts val="0"/>
              </a:spcAft>
              <a:buClr>
                <a:schemeClr val="dk1"/>
              </a:buClr>
              <a:buSzPts val="2000"/>
              <a:buNone/>
            </a:pPr>
            <a:r>
              <a:t/>
            </a:r>
            <a:endParaRPr/>
          </a:p>
          <a:p>
            <a:pPr indent="0" lvl="0" marL="0" rtl="0" algn="l">
              <a:lnSpc>
                <a:spcPct val="160000"/>
              </a:lnSpc>
              <a:spcBef>
                <a:spcPts val="0"/>
              </a:spcBef>
              <a:spcAft>
                <a:spcPts val="0"/>
              </a:spcAft>
              <a:buClr>
                <a:schemeClr val="dk1"/>
              </a:buClr>
              <a:buSzPts val="2000"/>
              <a:buNone/>
            </a:pPr>
            <a:r>
              <a:t/>
            </a:r>
            <a:endParaRPr/>
          </a:p>
          <a:p>
            <a:pPr indent="-215900" lvl="0" marL="342900" rtl="0" algn="l">
              <a:lnSpc>
                <a:spcPct val="160000"/>
              </a:lnSpc>
              <a:spcBef>
                <a:spcPts val="0"/>
              </a:spcBef>
              <a:spcAft>
                <a:spcPts val="0"/>
              </a:spcAft>
              <a:buClr>
                <a:schemeClr val="dk1"/>
              </a:buClr>
              <a:buSzPts val="2000"/>
              <a:buFont typeface="Arial"/>
              <a:buNone/>
            </a:pPr>
            <a:r>
              <a:t/>
            </a:r>
            <a:endParaRPr/>
          </a:p>
          <a:p>
            <a:pPr indent="-215900" lvl="0" marL="342900" rtl="0" algn="l">
              <a:lnSpc>
                <a:spcPct val="160000"/>
              </a:lnSpc>
              <a:spcBef>
                <a:spcPts val="0"/>
              </a:spcBef>
              <a:spcAft>
                <a:spcPts val="0"/>
              </a:spcAft>
              <a:buClr>
                <a:schemeClr val="dk1"/>
              </a:buClr>
              <a:buSzPts val="2000"/>
              <a:buFont typeface="Arial"/>
              <a:buNone/>
            </a:pPr>
            <a:r>
              <a:t/>
            </a:r>
            <a:endParaRPr/>
          </a:p>
          <a:p>
            <a:pPr indent="-215900" lvl="0" marL="342900" rtl="0" algn="l">
              <a:lnSpc>
                <a:spcPct val="160000"/>
              </a:lnSpc>
              <a:spcBef>
                <a:spcPts val="0"/>
              </a:spcBef>
              <a:spcAft>
                <a:spcPts val="0"/>
              </a:spcAft>
              <a:buClr>
                <a:schemeClr val="dk1"/>
              </a:buClr>
              <a:buSzPts val="2000"/>
              <a:buFont typeface="Arial"/>
              <a:buNone/>
            </a:pPr>
            <a:r>
              <a:t/>
            </a:r>
            <a:endParaRPr/>
          </a:p>
        </p:txBody>
      </p:sp>
      <p:sp>
        <p:nvSpPr>
          <p:cNvPr id="105" name="Google Shape;105;p6"/>
          <p:cNvSpPr/>
          <p:nvPr/>
        </p:nvSpPr>
        <p:spPr>
          <a:xfrm>
            <a:off x="473764" y="3276717"/>
            <a:ext cx="5068956" cy="861391"/>
          </a:xfrm>
          <a:prstGeom prst="wedgeRoundRectCallout">
            <a:avLst>
              <a:gd fmla="val -39395" name="adj1"/>
              <a:gd fmla="val 85577" name="adj2"/>
              <a:gd fmla="val 16667"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nl-NL" sz="2200">
                <a:solidFill>
                  <a:srgbClr val="4A4D3D"/>
                </a:solidFill>
                <a:latin typeface="Calibri"/>
                <a:ea typeface="Calibri"/>
                <a:cs typeface="Calibri"/>
                <a:sym typeface="Calibri"/>
              </a:rPr>
              <a:t>“Online and ICT facilitated violence against women and girls” </a:t>
            </a:r>
            <a:r>
              <a:rPr lang="nl-NL" sz="2200">
                <a:solidFill>
                  <a:srgbClr val="4A4D3D"/>
                </a:solidFill>
                <a:latin typeface="Calibri"/>
                <a:ea typeface="Calibri"/>
                <a:cs typeface="Calibri"/>
                <a:sym typeface="Calibri"/>
              </a:rPr>
              <a:t>(UN Women)</a:t>
            </a:r>
            <a:endParaRPr sz="2200">
              <a:solidFill>
                <a:srgbClr val="4A4D3D"/>
              </a:solidFill>
              <a:latin typeface="Calibri"/>
              <a:ea typeface="Calibri"/>
              <a:cs typeface="Calibri"/>
              <a:sym typeface="Calibri"/>
            </a:endParaRPr>
          </a:p>
        </p:txBody>
      </p:sp>
      <p:sp>
        <p:nvSpPr>
          <p:cNvPr id="106" name="Google Shape;106;p6"/>
          <p:cNvSpPr/>
          <p:nvPr/>
        </p:nvSpPr>
        <p:spPr>
          <a:xfrm>
            <a:off x="1669774" y="4583532"/>
            <a:ext cx="7017025" cy="861391"/>
          </a:xfrm>
          <a:prstGeom prst="wedgeRoundRectCallout">
            <a:avLst>
              <a:gd fmla="val 36701" name="adj1"/>
              <a:gd fmla="val 74808" name="adj2"/>
              <a:gd fmla="val 16667" name="adj3"/>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1" lang="nl-NL" sz="2200">
                <a:solidFill>
                  <a:srgbClr val="4A4D3D"/>
                </a:solidFill>
                <a:latin typeface="Calibri"/>
                <a:ea typeface="Calibri"/>
                <a:cs typeface="Calibri"/>
                <a:sym typeface="Calibri"/>
              </a:rPr>
              <a:t>“An act of gender-based violence that is perpetrated through electronic communication and the internet” </a:t>
            </a:r>
            <a:r>
              <a:rPr lang="nl-NL" sz="2200">
                <a:solidFill>
                  <a:srgbClr val="4A4D3D"/>
                </a:solidFill>
                <a:latin typeface="Calibri"/>
                <a:ea typeface="Calibri"/>
                <a:cs typeface="Calibri"/>
                <a:sym typeface="Calibri"/>
              </a:rPr>
              <a:t>(EIGE)</a:t>
            </a:r>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7"/>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How is cyber violence gendered?</a:t>
            </a:r>
            <a:endParaRPr/>
          </a:p>
        </p:txBody>
      </p:sp>
      <p:sp>
        <p:nvSpPr>
          <p:cNvPr id="113" name="Google Shape;113;p7"/>
          <p:cNvSpPr txBox="1"/>
          <p:nvPr>
            <p:ph idx="1" type="body"/>
          </p:nvPr>
        </p:nvSpPr>
        <p:spPr>
          <a:xfrm>
            <a:off x="281603" y="1091649"/>
            <a:ext cx="3814909" cy="4772704"/>
          </a:xfrm>
          <a:prstGeom prst="rect">
            <a:avLst/>
          </a:prstGeom>
          <a:noFill/>
          <a:ln>
            <a:noFill/>
          </a:ln>
        </p:spPr>
        <p:txBody>
          <a:bodyPr anchorCtr="0" anchor="t" bIns="0" lIns="0" spcFirstLastPara="1" rIns="0" wrap="square" tIns="0">
            <a:noAutofit/>
          </a:bodyPr>
          <a:lstStyle/>
          <a:p>
            <a:pPr indent="-342900" lvl="0" marL="342900" rtl="0" algn="l">
              <a:lnSpc>
                <a:spcPct val="160000"/>
              </a:lnSpc>
              <a:spcBef>
                <a:spcPts val="0"/>
              </a:spcBef>
              <a:spcAft>
                <a:spcPts val="0"/>
              </a:spcAft>
              <a:buClr>
                <a:schemeClr val="dk1"/>
              </a:buClr>
              <a:buSzPts val="2000"/>
              <a:buFont typeface="Arial"/>
              <a:buChar char="•"/>
            </a:pPr>
            <a:r>
              <a:rPr lang="nl-NL"/>
              <a:t>Women and girls, and LGBTIQ+ people more at risk </a:t>
            </a:r>
            <a:br>
              <a:rPr lang="nl-NL"/>
            </a:br>
            <a:endParaRPr/>
          </a:p>
          <a:p>
            <a:pPr indent="-342900" lvl="0" marL="342900" rtl="0" algn="l">
              <a:lnSpc>
                <a:spcPct val="160000"/>
              </a:lnSpc>
              <a:spcBef>
                <a:spcPts val="0"/>
              </a:spcBef>
              <a:spcAft>
                <a:spcPts val="0"/>
              </a:spcAft>
              <a:buClr>
                <a:schemeClr val="dk1"/>
              </a:buClr>
              <a:buSzPts val="2000"/>
              <a:buFont typeface="Arial"/>
              <a:buChar char="•"/>
            </a:pPr>
            <a:r>
              <a:rPr lang="nl-NL"/>
              <a:t>Deeply rooted in existing power dynamics</a:t>
            </a:r>
            <a:endParaRPr/>
          </a:p>
          <a:p>
            <a:pPr indent="-215900" lvl="0" marL="342900" rtl="0" algn="l">
              <a:lnSpc>
                <a:spcPct val="160000"/>
              </a:lnSpc>
              <a:spcBef>
                <a:spcPts val="0"/>
              </a:spcBef>
              <a:spcAft>
                <a:spcPts val="0"/>
              </a:spcAft>
              <a:buClr>
                <a:schemeClr val="dk1"/>
              </a:buClr>
              <a:buSzPts val="2000"/>
              <a:buFont typeface="Arial"/>
              <a:buNone/>
            </a:pPr>
            <a:r>
              <a:t/>
            </a:r>
            <a:endParaRPr/>
          </a:p>
          <a:p>
            <a:pPr indent="-342900" lvl="0" marL="342900" rtl="0" algn="l">
              <a:lnSpc>
                <a:spcPct val="160000"/>
              </a:lnSpc>
              <a:spcBef>
                <a:spcPts val="0"/>
              </a:spcBef>
              <a:spcAft>
                <a:spcPts val="0"/>
              </a:spcAft>
              <a:buClr>
                <a:schemeClr val="dk1"/>
              </a:buClr>
              <a:buSzPts val="2000"/>
              <a:buFont typeface="Arial"/>
              <a:buChar char="•"/>
            </a:pPr>
            <a:r>
              <a:rPr lang="nl-NL"/>
              <a:t>Digital gender gaps</a:t>
            </a:r>
            <a:endParaRPr/>
          </a:p>
        </p:txBody>
      </p:sp>
      <p:pic>
        <p:nvPicPr>
          <p:cNvPr descr="Resources – Rape Crisis Center of Central New Mexico" id="114" name="Google Shape;114;p7"/>
          <p:cNvPicPr preferRelativeResize="0"/>
          <p:nvPr/>
        </p:nvPicPr>
        <p:blipFill rotWithShape="1">
          <a:blip r:embed="rId3">
            <a:alphaModFix/>
          </a:blip>
          <a:srcRect b="0" l="0" r="0" t="0"/>
          <a:stretch/>
        </p:blipFill>
        <p:spPr>
          <a:xfrm>
            <a:off x="4280458" y="1167848"/>
            <a:ext cx="4674703" cy="4674703"/>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8"/>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t/>
            </a:r>
            <a:endParaRPr/>
          </a:p>
        </p:txBody>
      </p:sp>
      <p:sp>
        <p:nvSpPr>
          <p:cNvPr id="121" name="Google Shape;121;p8"/>
          <p:cNvSpPr txBox="1"/>
          <p:nvPr>
            <p:ph idx="1" type="body"/>
          </p:nvPr>
        </p:nvSpPr>
        <p:spPr>
          <a:xfrm>
            <a:off x="281603" y="1161858"/>
            <a:ext cx="8405196" cy="4728489"/>
          </a:xfrm>
          <a:prstGeom prst="rect">
            <a:avLst/>
          </a:prstGeom>
          <a:noFill/>
          <a:ln>
            <a:noFill/>
          </a:ln>
        </p:spPr>
        <p:txBody>
          <a:bodyPr anchorCtr="0" anchor="t" bIns="0" lIns="0" spcFirstLastPara="1" rIns="0" wrap="square" tIns="0">
            <a:noAutofit/>
          </a:bodyPr>
          <a:lstStyle/>
          <a:p>
            <a:pPr indent="0" lvl="0" marL="0" rtl="0" algn="l">
              <a:lnSpc>
                <a:spcPct val="160000"/>
              </a:lnSpc>
              <a:spcBef>
                <a:spcPts val="0"/>
              </a:spcBef>
              <a:spcAft>
                <a:spcPts val="0"/>
              </a:spcAft>
              <a:buClr>
                <a:schemeClr val="dk1"/>
              </a:buClr>
              <a:buSzPts val="2000"/>
              <a:buNone/>
            </a:pPr>
            <a:r>
              <a:t/>
            </a:r>
            <a:endParaRPr/>
          </a:p>
        </p:txBody>
      </p:sp>
      <p:pic>
        <p:nvPicPr>
          <p:cNvPr descr="Online gender-based violence - Wikipedia" id="122" name="Google Shape;122;p8"/>
          <p:cNvPicPr preferRelativeResize="0"/>
          <p:nvPr/>
        </p:nvPicPr>
        <p:blipFill rotWithShape="1">
          <a:blip r:embed="rId3">
            <a:alphaModFix/>
          </a:blip>
          <a:srcRect b="0" l="0" r="0" t="0"/>
          <a:stretch/>
        </p:blipFill>
        <p:spPr>
          <a:xfrm>
            <a:off x="924691" y="308737"/>
            <a:ext cx="7200022" cy="558161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9"/>
          <p:cNvSpPr txBox="1"/>
          <p:nvPr>
            <p:ph type="title"/>
          </p:nvPr>
        </p:nvSpPr>
        <p:spPr>
          <a:xfrm>
            <a:off x="281604" y="358987"/>
            <a:ext cx="8405195" cy="654261"/>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Clr>
                <a:schemeClr val="accent1"/>
              </a:buClr>
              <a:buSzPts val="2000"/>
              <a:buFont typeface="Arial"/>
              <a:buNone/>
            </a:pPr>
            <a:r>
              <a:rPr lang="nl-NL"/>
              <a:t>Prevalence of online gender-based cyber violence</a:t>
            </a:r>
            <a:endParaRPr/>
          </a:p>
        </p:txBody>
      </p:sp>
      <p:sp>
        <p:nvSpPr>
          <p:cNvPr id="129" name="Google Shape;129;p9"/>
          <p:cNvSpPr txBox="1"/>
          <p:nvPr>
            <p:ph idx="1" type="body"/>
          </p:nvPr>
        </p:nvSpPr>
        <p:spPr>
          <a:xfrm>
            <a:off x="281603" y="1064755"/>
            <a:ext cx="8405196" cy="4897133"/>
          </a:xfrm>
          <a:prstGeom prst="rect">
            <a:avLst/>
          </a:prstGeom>
          <a:noFill/>
          <a:ln>
            <a:noFill/>
          </a:ln>
        </p:spPr>
        <p:txBody>
          <a:bodyPr anchorCtr="0" anchor="t" bIns="0" lIns="0" spcFirstLastPara="1" rIns="0" wrap="square" tIns="0">
            <a:noAutofit/>
          </a:bodyPr>
          <a:lstStyle/>
          <a:p>
            <a:pPr indent="0" lvl="0" marL="0" rtl="0" algn="l">
              <a:lnSpc>
                <a:spcPct val="160000"/>
              </a:lnSpc>
              <a:spcBef>
                <a:spcPts val="0"/>
              </a:spcBef>
              <a:spcAft>
                <a:spcPts val="0"/>
              </a:spcAft>
              <a:buClr>
                <a:schemeClr val="dk1"/>
              </a:buClr>
              <a:buSzPts val="2000"/>
              <a:buNone/>
            </a:pPr>
            <a:r>
              <a:rPr lang="nl-NL"/>
              <a:t>FRA, 2014:</a:t>
            </a:r>
            <a:endParaRPr/>
          </a:p>
          <a:p>
            <a:pPr indent="-342900" lvl="0" marL="342900" rtl="0" algn="l">
              <a:lnSpc>
                <a:spcPct val="160000"/>
              </a:lnSpc>
              <a:spcBef>
                <a:spcPts val="0"/>
              </a:spcBef>
              <a:spcAft>
                <a:spcPts val="0"/>
              </a:spcAft>
              <a:buClr>
                <a:schemeClr val="dk1"/>
              </a:buClr>
              <a:buSzPts val="2000"/>
              <a:buFont typeface="Arial"/>
              <a:buChar char="•"/>
            </a:pPr>
            <a:r>
              <a:rPr b="1" lang="nl-NL"/>
              <a:t>5% of women in the EU </a:t>
            </a:r>
            <a:r>
              <a:rPr lang="nl-NL"/>
              <a:t>have experienced </a:t>
            </a:r>
            <a:r>
              <a:rPr b="1" lang="nl-NL"/>
              <a:t>one or more forms of cyberstalking</a:t>
            </a:r>
            <a:r>
              <a:rPr lang="nl-NL"/>
              <a:t> since the age of 15 </a:t>
            </a:r>
            <a:endParaRPr/>
          </a:p>
          <a:p>
            <a:pPr indent="-342900" lvl="0" marL="342900" rtl="0" algn="l">
              <a:lnSpc>
                <a:spcPct val="160000"/>
              </a:lnSpc>
              <a:spcBef>
                <a:spcPts val="0"/>
              </a:spcBef>
              <a:spcAft>
                <a:spcPts val="0"/>
              </a:spcAft>
              <a:buClr>
                <a:schemeClr val="dk1"/>
              </a:buClr>
              <a:buSzPts val="2000"/>
              <a:buFont typeface="Arial"/>
              <a:buChar char="•"/>
            </a:pPr>
            <a:r>
              <a:rPr b="1" lang="nl-NL"/>
              <a:t>11% of EU women </a:t>
            </a:r>
            <a:r>
              <a:rPr lang="nl-NL"/>
              <a:t>has experienced </a:t>
            </a:r>
            <a:r>
              <a:rPr b="1" lang="nl-NL"/>
              <a:t>cyberharassment</a:t>
            </a:r>
            <a:r>
              <a:rPr lang="nl-NL"/>
              <a:t>, in </a:t>
            </a:r>
            <a:r>
              <a:rPr b="1" lang="nl-NL"/>
              <a:t>NL: 17%</a:t>
            </a:r>
            <a:endParaRPr/>
          </a:p>
          <a:p>
            <a:pPr indent="-342900" lvl="0" marL="342900" rtl="0" algn="l">
              <a:lnSpc>
                <a:spcPct val="160000"/>
              </a:lnSpc>
              <a:spcBef>
                <a:spcPts val="0"/>
              </a:spcBef>
              <a:spcAft>
                <a:spcPts val="0"/>
              </a:spcAft>
              <a:buClr>
                <a:schemeClr val="dk1"/>
              </a:buClr>
              <a:buSzPts val="2000"/>
              <a:buFont typeface="Arial"/>
              <a:buChar char="•"/>
            </a:pPr>
            <a:r>
              <a:rPr b="1" lang="nl-NL"/>
              <a:t>1 in 5 young women </a:t>
            </a:r>
            <a:r>
              <a:rPr lang="nl-NL"/>
              <a:t>(18-29) experienced </a:t>
            </a:r>
            <a:r>
              <a:rPr b="1" lang="nl-NL"/>
              <a:t>sexual cyberharassment</a:t>
            </a:r>
            <a:r>
              <a:rPr lang="nl-NL"/>
              <a:t>, in </a:t>
            </a:r>
            <a:r>
              <a:rPr b="1" lang="nl-NL"/>
              <a:t>NL: 1 in 3</a:t>
            </a:r>
            <a:endParaRPr/>
          </a:p>
          <a:p>
            <a:pPr indent="-342900" lvl="0" marL="342900" rtl="0" algn="l">
              <a:lnSpc>
                <a:spcPct val="160000"/>
              </a:lnSpc>
              <a:spcBef>
                <a:spcPts val="0"/>
              </a:spcBef>
              <a:spcAft>
                <a:spcPts val="0"/>
              </a:spcAft>
              <a:buClr>
                <a:schemeClr val="dk1"/>
              </a:buClr>
              <a:buSzPts val="2000"/>
              <a:buFont typeface="Arial"/>
              <a:buChar char="•"/>
            </a:pPr>
            <a:r>
              <a:rPr b="1" lang="nl-NL"/>
              <a:t>3 in 4 </a:t>
            </a:r>
            <a:r>
              <a:rPr lang="nl-NL"/>
              <a:t>women in the EU who experienced online sexual abuse also experienced </a:t>
            </a:r>
            <a:r>
              <a:rPr b="1" lang="nl-NL"/>
              <a:t>intimate partner violence offline</a:t>
            </a:r>
            <a:endParaRPr/>
          </a:p>
          <a:p>
            <a:pPr indent="0" lvl="0" marL="0" rtl="0" algn="l">
              <a:lnSpc>
                <a:spcPct val="160000"/>
              </a:lnSpc>
              <a:spcBef>
                <a:spcPts val="0"/>
              </a:spcBef>
              <a:spcAft>
                <a:spcPts val="0"/>
              </a:spcAft>
              <a:buClr>
                <a:schemeClr val="dk1"/>
              </a:buClr>
              <a:buSzPts val="2000"/>
              <a:buNone/>
            </a:pPr>
            <a:r>
              <a:t/>
            </a:r>
            <a:endParaRPr/>
          </a:p>
          <a:p>
            <a:pPr indent="0" lvl="0" marL="0" rtl="0" algn="l">
              <a:lnSpc>
                <a:spcPct val="160000"/>
              </a:lnSpc>
              <a:spcBef>
                <a:spcPts val="0"/>
              </a:spcBef>
              <a:spcAft>
                <a:spcPts val="0"/>
              </a:spcAft>
              <a:buClr>
                <a:schemeClr val="dk1"/>
              </a:buClr>
              <a:buSzPts val="2000"/>
              <a:buNone/>
            </a:pPr>
            <a:r>
              <a:rPr lang="nl-NL"/>
              <a:t>Amnesty international, 2018:</a:t>
            </a:r>
            <a:endParaRPr/>
          </a:p>
          <a:p>
            <a:pPr indent="-342900" lvl="0" marL="342900" rtl="0" algn="l">
              <a:lnSpc>
                <a:spcPct val="160000"/>
              </a:lnSpc>
              <a:spcBef>
                <a:spcPts val="0"/>
              </a:spcBef>
              <a:spcAft>
                <a:spcPts val="0"/>
              </a:spcAft>
              <a:buClr>
                <a:schemeClr val="dk1"/>
              </a:buClr>
              <a:buSzPts val="2000"/>
              <a:buFont typeface="Arial"/>
              <a:buChar char="•"/>
            </a:pPr>
            <a:r>
              <a:rPr b="1" lang="nl-NL"/>
              <a:t>25%</a:t>
            </a:r>
            <a:r>
              <a:rPr lang="nl-NL"/>
              <a:t> women in 8 countries received </a:t>
            </a:r>
            <a:r>
              <a:rPr b="1" lang="nl-NL"/>
              <a:t>threats </a:t>
            </a:r>
            <a:br>
              <a:rPr b="1" lang="nl-NL"/>
            </a:br>
            <a:r>
              <a:rPr b="1" lang="nl-NL"/>
              <a:t>on Twitter</a:t>
            </a:r>
            <a:endParaRPr/>
          </a:p>
        </p:txBody>
      </p:sp>
      <p:pic>
        <p:nvPicPr>
          <p:cNvPr descr="Girl, Computer, Cyber Bullying, Bully, Insult, Swearing" id="130" name="Google Shape;130;p9"/>
          <p:cNvPicPr preferRelativeResize="0"/>
          <p:nvPr/>
        </p:nvPicPr>
        <p:blipFill rotWithShape="1">
          <a:blip r:embed="rId3">
            <a:alphaModFix/>
          </a:blip>
          <a:srcRect b="0" l="0" r="0" t="0"/>
          <a:stretch/>
        </p:blipFill>
        <p:spPr>
          <a:xfrm>
            <a:off x="5791200" y="4291772"/>
            <a:ext cx="2798063" cy="2100735"/>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 presentatie Board NL">
  <a:themeElements>
    <a:clrScheme name="ATRIA 1">
      <a:dk1>
        <a:srgbClr val="94987D"/>
      </a:dk1>
      <a:lt1>
        <a:srgbClr val="FFFFFF"/>
      </a:lt1>
      <a:dk2>
        <a:srgbClr val="FFFFFF"/>
      </a:dk2>
      <a:lt2>
        <a:srgbClr val="FFFFFF"/>
      </a:lt2>
      <a:accent1>
        <a:srgbClr val="C00D0D"/>
      </a:accent1>
      <a:accent2>
        <a:srgbClr val="C0C0AC"/>
      </a:accent2>
      <a:accent3>
        <a:srgbClr val="D5D2C3"/>
      </a:accent3>
      <a:accent4>
        <a:srgbClr val="C00D0D"/>
      </a:accent4>
      <a:accent5>
        <a:srgbClr val="C00D0D"/>
      </a:accent5>
      <a:accent6>
        <a:srgbClr val="F2E500"/>
      </a:accent6>
      <a:hlink>
        <a:srgbClr val="F2E500"/>
      </a:hlink>
      <a:folHlink>
        <a:srgbClr val="C00D0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Template presentatie Board NL">
  <a:themeElements>
    <a:clrScheme name="ATRIA 1">
      <a:dk1>
        <a:srgbClr val="94987D"/>
      </a:dk1>
      <a:lt1>
        <a:srgbClr val="FFFFFF"/>
      </a:lt1>
      <a:dk2>
        <a:srgbClr val="FFFFFF"/>
      </a:dk2>
      <a:lt2>
        <a:srgbClr val="FFFFFF"/>
      </a:lt2>
      <a:accent1>
        <a:srgbClr val="C00D0D"/>
      </a:accent1>
      <a:accent2>
        <a:srgbClr val="C0C0AC"/>
      </a:accent2>
      <a:accent3>
        <a:srgbClr val="D5D2C3"/>
      </a:accent3>
      <a:accent4>
        <a:srgbClr val="C00D0D"/>
      </a:accent4>
      <a:accent5>
        <a:srgbClr val="C00D0D"/>
      </a:accent5>
      <a:accent6>
        <a:srgbClr val="F2E500"/>
      </a:accent6>
      <a:hlink>
        <a:srgbClr val="F2E500"/>
      </a:hlink>
      <a:folHlink>
        <a:srgbClr val="C00D0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2012-09-18T10:21:38Z</dcterms:created>
  <dc:creator>Rick  Janse Kok</dc:creator>
</cp:coreProperties>
</file>