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Lst>
  <p:notesMasterIdLst>
    <p:notesMasterId r:id="rId20"/>
  </p:notesMasterIdLst>
  <p:handoutMasterIdLst>
    <p:handoutMasterId r:id="rId21"/>
  </p:handoutMasterIdLst>
  <p:sldIdLst>
    <p:sldId id="473" r:id="rId4"/>
    <p:sldId id="259" r:id="rId5"/>
    <p:sldId id="543" r:id="rId6"/>
    <p:sldId id="488" r:id="rId7"/>
    <p:sldId id="266" r:id="rId8"/>
    <p:sldId id="267" r:id="rId9"/>
    <p:sldId id="265" r:id="rId10"/>
    <p:sldId id="551" r:id="rId11"/>
    <p:sldId id="549" r:id="rId12"/>
    <p:sldId id="545" r:id="rId13"/>
    <p:sldId id="548" r:id="rId14"/>
    <p:sldId id="515" r:id="rId15"/>
    <p:sldId id="256" r:id="rId16"/>
    <p:sldId id="508" r:id="rId17"/>
    <p:sldId id="440" r:id="rId18"/>
    <p:sldId id="500" r:id="rId19"/>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OSTOMO VISEDO, ESTHER" initials="CVE" lastIdx="0" clrIdx="0">
    <p:extLst>
      <p:ext uri="{19B8F6BF-5375-455C-9EA6-DF929625EA0E}">
        <p15:presenceInfo xmlns:p15="http://schemas.microsoft.com/office/powerpoint/2012/main" userId="CRISOSTOMO VISEDO, ESTHER" providerId="None"/>
      </p:ext>
    </p:extLst>
  </p:cmAuthor>
  <p:cmAuthor id="2" name="FERNANDEZ DE LA HOZ ZEITLER, KAROLINE" initials="FDLHZK" lastIdx="2" clrIdx="1">
    <p:extLst>
      <p:ext uri="{19B8F6BF-5375-455C-9EA6-DF929625EA0E}">
        <p15:presenceInfo xmlns:p15="http://schemas.microsoft.com/office/powerpoint/2012/main" userId="FERNANDEZ DE LA HOZ ZEITLER, KAROLI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33CCCC"/>
    <a:srgbClr val="336699"/>
    <a:srgbClr val="0066CC"/>
    <a:srgbClr val="800000"/>
    <a:srgbClr val="99FFCC"/>
    <a:srgbClr val="000099"/>
    <a:srgbClr val="CC9900"/>
    <a:srgbClr val="FFCC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67874" autoAdjust="0"/>
  </p:normalViewPr>
  <p:slideViewPr>
    <p:cSldViewPr snapToGrid="0">
      <p:cViewPr varScale="1">
        <p:scale>
          <a:sx n="58" d="100"/>
          <a:sy n="58" d="100"/>
        </p:scale>
        <p:origin x="1507" y="6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5.4303645093818007E-2"/>
          <c:y val="3.6890061845851953E-2"/>
          <c:w val="0.89449815605642768"/>
          <c:h val="0.75175375520102306"/>
        </c:manualLayout>
      </c:layout>
      <c:lineChart>
        <c:grouping val="standard"/>
        <c:varyColors val="0"/>
        <c:ser>
          <c:idx val="0"/>
          <c:order val="0"/>
          <c:tx>
            <c:strRef>
              <c:f>'p23'!$G$3</c:f>
              <c:strCache>
                <c:ptCount val="1"/>
                <c:pt idx="0">
                  <c:v>Valoración positiva</c:v>
                </c:pt>
              </c:strCache>
            </c:strRef>
          </c:tx>
          <c:cat>
            <c:numRef>
              <c:f>'p211'!$R$2:$R$11</c:f>
              <c:numCache>
                <c:formatCode>General</c:formatCode>
                <c:ptCount val="10"/>
                <c:pt idx="0">
                  <c:v>2007</c:v>
                </c:pt>
                <c:pt idx="1">
                  <c:v>2008</c:v>
                </c:pt>
                <c:pt idx="2">
                  <c:v>2009</c:v>
                </c:pt>
                <c:pt idx="3">
                  <c:v>2010</c:v>
                </c:pt>
                <c:pt idx="4">
                  <c:v>2011</c:v>
                </c:pt>
                <c:pt idx="5">
                  <c:v>2012</c:v>
                </c:pt>
                <c:pt idx="6">
                  <c:v>2014</c:v>
                </c:pt>
                <c:pt idx="7">
                  <c:v>2015</c:v>
                </c:pt>
                <c:pt idx="8">
                  <c:v>2016</c:v>
                </c:pt>
                <c:pt idx="9">
                  <c:v>2017</c:v>
                </c:pt>
              </c:numCache>
            </c:numRef>
          </c:cat>
          <c:val>
            <c:numRef>
              <c:f>('p23'!$E$3,'p23'!$E$7,'p23'!$E$12,'p23'!$E$17,'p23'!$E$22,'p23'!$E$27,'p23'!$E$32,'p23'!$E$37,'p23'!$E$42,'p23'!$E$47)</c:f>
              <c:numCache>
                <c:formatCode>####.0</c:formatCode>
                <c:ptCount val="10"/>
                <c:pt idx="0">
                  <c:v>58.74904067536454</c:v>
                </c:pt>
                <c:pt idx="1">
                  <c:v>47.998475028593212</c:v>
                </c:pt>
                <c:pt idx="2">
                  <c:v>42.582315945246023</c:v>
                </c:pt>
                <c:pt idx="3">
                  <c:v>41.958568738229758</c:v>
                </c:pt>
                <c:pt idx="4">
                  <c:v>41.583793738489874</c:v>
                </c:pt>
                <c:pt idx="5">
                  <c:v>40.883977900552487</c:v>
                </c:pt>
                <c:pt idx="6">
                  <c:v>43.934288121314232</c:v>
                </c:pt>
                <c:pt idx="7">
                  <c:v>45.967741935483872</c:v>
                </c:pt>
                <c:pt idx="8">
                  <c:v>54.319637179510906</c:v>
                </c:pt>
                <c:pt idx="9">
                  <c:v>53.970093392667877</c:v>
                </c:pt>
              </c:numCache>
            </c:numRef>
          </c:val>
          <c:smooth val="0"/>
          <c:extLst>
            <c:ext xmlns:c16="http://schemas.microsoft.com/office/drawing/2014/chart" uri="{C3380CC4-5D6E-409C-BE32-E72D297353CC}">
              <c16:uniqueId val="{00000000-57E5-4DC4-904E-D0E9E6A52C8A}"/>
            </c:ext>
          </c:extLst>
        </c:ser>
        <c:ser>
          <c:idx val="1"/>
          <c:order val="1"/>
          <c:tx>
            <c:strRef>
              <c:f>'p23'!$G$4</c:f>
              <c:strCache>
                <c:ptCount val="1"/>
                <c:pt idx="0">
                  <c:v>Valoración negativa</c:v>
                </c:pt>
              </c:strCache>
            </c:strRef>
          </c:tx>
          <c:spPr>
            <a:ln>
              <a:solidFill>
                <a:schemeClr val="accent2"/>
              </a:solidFill>
            </a:ln>
          </c:spPr>
          <c:marker>
            <c:spPr>
              <a:solidFill>
                <a:schemeClr val="accent2"/>
              </a:solidFill>
              <a:ln>
                <a:solidFill>
                  <a:schemeClr val="accent2"/>
                </a:solidFill>
              </a:ln>
            </c:spPr>
          </c:marker>
          <c:cat>
            <c:numRef>
              <c:f>'p211'!$R$2:$R$11</c:f>
              <c:numCache>
                <c:formatCode>General</c:formatCode>
                <c:ptCount val="10"/>
                <c:pt idx="0">
                  <c:v>2007</c:v>
                </c:pt>
                <c:pt idx="1">
                  <c:v>2008</c:v>
                </c:pt>
                <c:pt idx="2">
                  <c:v>2009</c:v>
                </c:pt>
                <c:pt idx="3">
                  <c:v>2010</c:v>
                </c:pt>
                <c:pt idx="4">
                  <c:v>2011</c:v>
                </c:pt>
                <c:pt idx="5">
                  <c:v>2012</c:v>
                </c:pt>
                <c:pt idx="6">
                  <c:v>2014</c:v>
                </c:pt>
                <c:pt idx="7">
                  <c:v>2015</c:v>
                </c:pt>
                <c:pt idx="8">
                  <c:v>2016</c:v>
                </c:pt>
                <c:pt idx="9">
                  <c:v>2017</c:v>
                </c:pt>
              </c:numCache>
            </c:numRef>
          </c:cat>
          <c:val>
            <c:numRef>
              <c:f>('p23'!$E$4,'p23'!$E$8,'p23'!$E$13,'p23'!$E$18,'p23'!$E$23,'p23'!$E$28,'p23'!$E$33,'p23'!$E$38,'p23'!$E$43,'p23'!$E$48)</c:f>
              <c:numCache>
                <c:formatCode>####.0</c:formatCode>
                <c:ptCount val="10"/>
                <c:pt idx="0">
                  <c:v>23.637759017651572</c:v>
                </c:pt>
                <c:pt idx="1">
                  <c:v>32.520015249714071</c:v>
                </c:pt>
                <c:pt idx="2">
                  <c:v>37.513873473917869</c:v>
                </c:pt>
                <c:pt idx="3">
                  <c:v>38.380414312617702</c:v>
                </c:pt>
                <c:pt idx="4">
                  <c:v>39.963167587476981</c:v>
                </c:pt>
                <c:pt idx="5">
                  <c:v>36.591585210369743</c:v>
                </c:pt>
                <c:pt idx="6">
                  <c:v>36.099410278011796</c:v>
                </c:pt>
                <c:pt idx="7">
                  <c:v>30.899830220713074</c:v>
                </c:pt>
                <c:pt idx="8">
                  <c:v>25.682262904824114</c:v>
                </c:pt>
                <c:pt idx="9">
                  <c:v>27.100185132895746</c:v>
                </c:pt>
              </c:numCache>
            </c:numRef>
          </c:val>
          <c:smooth val="0"/>
          <c:extLst>
            <c:ext xmlns:c16="http://schemas.microsoft.com/office/drawing/2014/chart" uri="{C3380CC4-5D6E-409C-BE32-E72D297353CC}">
              <c16:uniqueId val="{00000001-57E5-4DC4-904E-D0E9E6A52C8A}"/>
            </c:ext>
          </c:extLst>
        </c:ser>
        <c:dLbls>
          <c:showLegendKey val="0"/>
          <c:showVal val="0"/>
          <c:showCatName val="0"/>
          <c:showSerName val="0"/>
          <c:showPercent val="0"/>
          <c:showBubbleSize val="0"/>
        </c:dLbls>
        <c:marker val="1"/>
        <c:smooth val="0"/>
        <c:axId val="192512032"/>
        <c:axId val="192512424"/>
      </c:lineChart>
      <c:catAx>
        <c:axId val="192512032"/>
        <c:scaling>
          <c:orientation val="minMax"/>
        </c:scaling>
        <c:delete val="0"/>
        <c:axPos val="b"/>
        <c:title>
          <c:tx>
            <c:rich>
              <a:bodyPr/>
              <a:lstStyle/>
              <a:p>
                <a:pPr>
                  <a:defRPr/>
                </a:pPr>
                <a:r>
                  <a:rPr lang="es-ES"/>
                  <a:t>Año</a:t>
                </a:r>
              </a:p>
            </c:rich>
          </c:tx>
          <c:overlay val="0"/>
        </c:title>
        <c:numFmt formatCode="General" sourceLinked="1"/>
        <c:majorTickMark val="none"/>
        <c:minorTickMark val="none"/>
        <c:tickLblPos val="nextTo"/>
        <c:crossAx val="192512424"/>
        <c:crosses val="autoZero"/>
        <c:auto val="1"/>
        <c:lblAlgn val="ctr"/>
        <c:lblOffset val="100"/>
        <c:noMultiLvlLbl val="0"/>
      </c:catAx>
      <c:valAx>
        <c:axId val="192512424"/>
        <c:scaling>
          <c:orientation val="minMax"/>
        </c:scaling>
        <c:delete val="0"/>
        <c:axPos val="l"/>
        <c:majorGridlines/>
        <c:title>
          <c:tx>
            <c:rich>
              <a:bodyPr/>
              <a:lstStyle/>
              <a:p>
                <a:pPr>
                  <a:defRPr/>
                </a:pPr>
                <a:r>
                  <a:rPr lang="es-ES"/>
                  <a:t>Porcentaje de encuestados</a:t>
                </a:r>
              </a:p>
            </c:rich>
          </c:tx>
          <c:overlay val="0"/>
        </c:title>
        <c:numFmt formatCode="#,##0" sourceLinked="0"/>
        <c:majorTickMark val="none"/>
        <c:minorTickMark val="none"/>
        <c:tickLblPos val="nextTo"/>
        <c:spPr>
          <a:ln w="9525">
            <a:noFill/>
          </a:ln>
        </c:spPr>
        <c:crossAx val="192512032"/>
        <c:crosses val="autoZero"/>
        <c:crossBetween val="between"/>
      </c:valAx>
    </c:plotArea>
    <c:legend>
      <c:legendPos val="b"/>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00">
                <a:latin typeface="Times New Roman" panose="02020603050405020304" pitchFamily="18" charset="0"/>
                <a:cs typeface="Times New Roman" panose="02020603050405020304" pitchFamily="18" charset="0"/>
              </a:rPr>
              <a:t>GRÁFICO 2: OPINIÓN SOBRE LOS SENTIMIENTOS FAVORABLES O DESFAVORABLES QUE SE PERCIBEN EN ESPAÑA HACIA ALGUNOS COLECTIVOS</a:t>
            </a:r>
          </a:p>
          <a:p>
            <a:pPr>
              <a:defRPr/>
            </a:pPr>
            <a:r>
              <a:rPr lang="en-US" sz="1000">
                <a:latin typeface="Times New Roman" panose="02020603050405020304" pitchFamily="18" charset="0"/>
                <a:cs typeface="Times New Roman" panose="02020603050405020304" pitchFamily="18" charset="0"/>
              </a:rPr>
              <a:t>MEDIAS DE LAS PUNTUACIONES                                                                  (1=muy desfavorable; 6=muy favorable) </a:t>
            </a:r>
          </a:p>
        </c:rich>
      </c:tx>
      <c:layout>
        <c:manualLayout>
          <c:xMode val="edge"/>
          <c:yMode val="edge"/>
          <c:x val="0.1016523235800344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773663834189401"/>
          <c:y val="0.10095815975193596"/>
          <c:w val="0.77091303346117879"/>
          <c:h val="0.80371589286892398"/>
        </c:manualLayout>
      </c:layout>
      <c:bar3DChart>
        <c:barDir val="bar"/>
        <c:grouping val="clustered"/>
        <c:varyColors val="0"/>
        <c:ser>
          <c:idx val="0"/>
          <c:order val="0"/>
          <c:tx>
            <c:strRef>
              <c:f>Hoja1!$B$13</c:f>
              <c:strCache>
                <c:ptCount val="1"/>
                <c:pt idx="0">
                  <c:v>Total Muestra</c:v>
                </c:pt>
              </c:strCache>
            </c:strRef>
          </c:tx>
          <c:spPr>
            <a:solidFill>
              <a:schemeClr val="accent1"/>
            </a:solidFill>
            <a:ln>
              <a:noFill/>
            </a:ln>
            <a:effectLst/>
            <a:sp3d/>
          </c:spPr>
          <c:invertIfNegative val="0"/>
          <c:cat>
            <c:strRef>
              <c:f>Hoja1!$A$14:$A$21</c:f>
              <c:strCache>
                <c:ptCount val="8"/>
                <c:pt idx="0">
                  <c:v>Judíos</c:v>
                </c:pt>
                <c:pt idx="1">
                  <c:v>Latinoamericanos</c:v>
                </c:pt>
                <c:pt idx="2">
                  <c:v>Europeos del Este</c:v>
                </c:pt>
                <c:pt idx="3">
                  <c:v>Chinos</c:v>
                </c:pt>
                <c:pt idx="4">
                  <c:v>Africanos subsaharianos</c:v>
                </c:pt>
                <c:pt idx="5">
                  <c:v>Marroquíes</c:v>
                </c:pt>
                <c:pt idx="6">
                  <c:v>Musulmanes</c:v>
                </c:pt>
                <c:pt idx="7">
                  <c:v>Gitanos</c:v>
                </c:pt>
              </c:strCache>
            </c:strRef>
          </c:cat>
          <c:val>
            <c:numRef>
              <c:f>Hoja1!$B$14:$B$21</c:f>
              <c:numCache>
                <c:formatCode>General</c:formatCode>
                <c:ptCount val="8"/>
                <c:pt idx="0">
                  <c:v>3.97</c:v>
                </c:pt>
                <c:pt idx="1">
                  <c:v>3.81</c:v>
                </c:pt>
                <c:pt idx="2">
                  <c:v>3.47</c:v>
                </c:pt>
                <c:pt idx="3">
                  <c:v>3.47</c:v>
                </c:pt>
                <c:pt idx="4" formatCode="0.00">
                  <c:v>2.8</c:v>
                </c:pt>
                <c:pt idx="5">
                  <c:v>2.2799999999999998</c:v>
                </c:pt>
                <c:pt idx="6">
                  <c:v>2.38</c:v>
                </c:pt>
                <c:pt idx="7">
                  <c:v>2.41</c:v>
                </c:pt>
              </c:numCache>
            </c:numRef>
          </c:val>
          <c:extLst>
            <c:ext xmlns:c16="http://schemas.microsoft.com/office/drawing/2014/chart" uri="{C3380CC4-5D6E-409C-BE32-E72D297353CC}">
              <c16:uniqueId val="{00000000-B19B-43F1-B73A-48CFFB440D7C}"/>
            </c:ext>
          </c:extLst>
        </c:ser>
        <c:ser>
          <c:idx val="1"/>
          <c:order val="1"/>
          <c:tx>
            <c:strRef>
              <c:f>Hoja1!$C$13</c:f>
              <c:strCache>
                <c:ptCount val="1"/>
                <c:pt idx="0">
                  <c:v>Madrid</c:v>
                </c:pt>
              </c:strCache>
            </c:strRef>
          </c:tx>
          <c:spPr>
            <a:solidFill>
              <a:schemeClr val="accent2"/>
            </a:solidFill>
            <a:ln>
              <a:noFill/>
            </a:ln>
            <a:effectLst/>
            <a:sp3d/>
          </c:spPr>
          <c:invertIfNegative val="0"/>
          <c:cat>
            <c:strRef>
              <c:f>Hoja1!$A$14:$A$21</c:f>
              <c:strCache>
                <c:ptCount val="8"/>
                <c:pt idx="0">
                  <c:v>Judíos</c:v>
                </c:pt>
                <c:pt idx="1">
                  <c:v>Latinoamericanos</c:v>
                </c:pt>
                <c:pt idx="2">
                  <c:v>Europeos del Este</c:v>
                </c:pt>
                <c:pt idx="3">
                  <c:v>Chinos</c:v>
                </c:pt>
                <c:pt idx="4">
                  <c:v>Africanos subsaharianos</c:v>
                </c:pt>
                <c:pt idx="5">
                  <c:v>Marroquíes</c:v>
                </c:pt>
                <c:pt idx="6">
                  <c:v>Musulmanes</c:v>
                </c:pt>
                <c:pt idx="7">
                  <c:v>Gitanos</c:v>
                </c:pt>
              </c:strCache>
            </c:strRef>
          </c:cat>
          <c:val>
            <c:numRef>
              <c:f>Hoja1!$C$14:$C$21</c:f>
              <c:numCache>
                <c:formatCode>General</c:formatCode>
                <c:ptCount val="8"/>
                <c:pt idx="0">
                  <c:v>3.77</c:v>
                </c:pt>
                <c:pt idx="1">
                  <c:v>3.77</c:v>
                </c:pt>
                <c:pt idx="2" formatCode="0.00">
                  <c:v>3.5</c:v>
                </c:pt>
                <c:pt idx="3">
                  <c:v>3.27</c:v>
                </c:pt>
                <c:pt idx="4">
                  <c:v>2.65</c:v>
                </c:pt>
                <c:pt idx="5">
                  <c:v>2.13</c:v>
                </c:pt>
                <c:pt idx="6">
                  <c:v>2.37</c:v>
                </c:pt>
                <c:pt idx="7">
                  <c:v>2.15</c:v>
                </c:pt>
              </c:numCache>
            </c:numRef>
          </c:val>
          <c:extLst>
            <c:ext xmlns:c16="http://schemas.microsoft.com/office/drawing/2014/chart" uri="{C3380CC4-5D6E-409C-BE32-E72D297353CC}">
              <c16:uniqueId val="{00000001-B19B-43F1-B73A-48CFFB440D7C}"/>
            </c:ext>
          </c:extLst>
        </c:ser>
        <c:ser>
          <c:idx val="2"/>
          <c:order val="2"/>
          <c:tx>
            <c:strRef>
              <c:f>Hoja1!$D$13</c:f>
              <c:strCache>
                <c:ptCount val="1"/>
                <c:pt idx="0">
                  <c:v>Barcelona</c:v>
                </c:pt>
              </c:strCache>
            </c:strRef>
          </c:tx>
          <c:spPr>
            <a:solidFill>
              <a:schemeClr val="accent3"/>
            </a:solidFill>
            <a:ln>
              <a:noFill/>
            </a:ln>
            <a:effectLst/>
            <a:sp3d/>
          </c:spPr>
          <c:invertIfNegative val="0"/>
          <c:cat>
            <c:strRef>
              <c:f>Hoja1!$A$14:$A$21</c:f>
              <c:strCache>
                <c:ptCount val="8"/>
                <c:pt idx="0">
                  <c:v>Judíos</c:v>
                </c:pt>
                <c:pt idx="1">
                  <c:v>Latinoamericanos</c:v>
                </c:pt>
                <c:pt idx="2">
                  <c:v>Europeos del Este</c:v>
                </c:pt>
                <c:pt idx="3">
                  <c:v>Chinos</c:v>
                </c:pt>
                <c:pt idx="4">
                  <c:v>Africanos subsaharianos</c:v>
                </c:pt>
                <c:pt idx="5">
                  <c:v>Marroquíes</c:v>
                </c:pt>
                <c:pt idx="6">
                  <c:v>Musulmanes</c:v>
                </c:pt>
                <c:pt idx="7">
                  <c:v>Gitanos</c:v>
                </c:pt>
              </c:strCache>
            </c:strRef>
          </c:cat>
          <c:val>
            <c:numRef>
              <c:f>Hoja1!$D$14:$D$21</c:f>
              <c:numCache>
                <c:formatCode>General</c:formatCode>
                <c:ptCount val="8"/>
                <c:pt idx="0">
                  <c:v>3.76</c:v>
                </c:pt>
                <c:pt idx="1">
                  <c:v>3.11</c:v>
                </c:pt>
                <c:pt idx="2">
                  <c:v>2.58</c:v>
                </c:pt>
                <c:pt idx="3">
                  <c:v>2.82</c:v>
                </c:pt>
                <c:pt idx="4" formatCode="0.00">
                  <c:v>2</c:v>
                </c:pt>
                <c:pt idx="5">
                  <c:v>1.94</c:v>
                </c:pt>
                <c:pt idx="6">
                  <c:v>1.82</c:v>
                </c:pt>
                <c:pt idx="7">
                  <c:v>1.82</c:v>
                </c:pt>
              </c:numCache>
            </c:numRef>
          </c:val>
          <c:extLst>
            <c:ext xmlns:c16="http://schemas.microsoft.com/office/drawing/2014/chart" uri="{C3380CC4-5D6E-409C-BE32-E72D297353CC}">
              <c16:uniqueId val="{00000002-B19B-43F1-B73A-48CFFB440D7C}"/>
            </c:ext>
          </c:extLst>
        </c:ser>
        <c:ser>
          <c:idx val="3"/>
          <c:order val="3"/>
          <c:tx>
            <c:strRef>
              <c:f>Hoja1!$E$13</c:f>
              <c:strCache>
                <c:ptCount val="1"/>
                <c:pt idx="0">
                  <c:v>Otra</c:v>
                </c:pt>
              </c:strCache>
            </c:strRef>
          </c:tx>
          <c:spPr>
            <a:solidFill>
              <a:schemeClr val="accent4"/>
            </a:solidFill>
            <a:ln>
              <a:noFill/>
            </a:ln>
            <a:effectLst/>
            <a:sp3d/>
          </c:spPr>
          <c:invertIfNegative val="0"/>
          <c:cat>
            <c:strRef>
              <c:f>Hoja1!$A$14:$A$21</c:f>
              <c:strCache>
                <c:ptCount val="8"/>
                <c:pt idx="0">
                  <c:v>Judíos</c:v>
                </c:pt>
                <c:pt idx="1">
                  <c:v>Latinoamericanos</c:v>
                </c:pt>
                <c:pt idx="2">
                  <c:v>Europeos del Este</c:v>
                </c:pt>
                <c:pt idx="3">
                  <c:v>Chinos</c:v>
                </c:pt>
                <c:pt idx="4">
                  <c:v>Africanos subsaharianos</c:v>
                </c:pt>
                <c:pt idx="5">
                  <c:v>Marroquíes</c:v>
                </c:pt>
                <c:pt idx="6">
                  <c:v>Musulmanes</c:v>
                </c:pt>
                <c:pt idx="7">
                  <c:v>Gitanos</c:v>
                </c:pt>
              </c:strCache>
            </c:strRef>
          </c:cat>
          <c:val>
            <c:numRef>
              <c:f>Hoja1!$E$14:$E$21</c:f>
              <c:numCache>
                <c:formatCode>General</c:formatCode>
                <c:ptCount val="8"/>
                <c:pt idx="0">
                  <c:v>4.1399999999999997</c:v>
                </c:pt>
                <c:pt idx="1">
                  <c:v>3.96</c:v>
                </c:pt>
                <c:pt idx="2" formatCode="0.00">
                  <c:v>3.62</c:v>
                </c:pt>
                <c:pt idx="3">
                  <c:v>3.72</c:v>
                </c:pt>
                <c:pt idx="4">
                  <c:v>3.05</c:v>
                </c:pt>
                <c:pt idx="5">
                  <c:v>2.44</c:v>
                </c:pt>
                <c:pt idx="6">
                  <c:v>2.48</c:v>
                </c:pt>
                <c:pt idx="7">
                  <c:v>2.69</c:v>
                </c:pt>
              </c:numCache>
            </c:numRef>
          </c:val>
          <c:extLst>
            <c:ext xmlns:c16="http://schemas.microsoft.com/office/drawing/2014/chart" uri="{C3380CC4-5D6E-409C-BE32-E72D297353CC}">
              <c16:uniqueId val="{00000003-B19B-43F1-B73A-48CFFB440D7C}"/>
            </c:ext>
          </c:extLst>
        </c:ser>
        <c:dLbls>
          <c:showLegendKey val="0"/>
          <c:showVal val="0"/>
          <c:showCatName val="0"/>
          <c:showSerName val="0"/>
          <c:showPercent val="0"/>
          <c:showBubbleSize val="0"/>
        </c:dLbls>
        <c:gapWidth val="150"/>
        <c:shape val="box"/>
        <c:axId val="1044081912"/>
        <c:axId val="1044087160"/>
        <c:axId val="0"/>
      </c:bar3DChart>
      <c:catAx>
        <c:axId val="1044081912"/>
        <c:scaling>
          <c:orientation val="maxMin"/>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44087160"/>
        <c:crosses val="autoZero"/>
        <c:auto val="1"/>
        <c:lblAlgn val="ctr"/>
        <c:lblOffset val="100"/>
        <c:noMultiLvlLbl val="0"/>
      </c:catAx>
      <c:valAx>
        <c:axId val="1044087160"/>
        <c:scaling>
          <c:orientation val="minMax"/>
          <c:max val="6"/>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4081912"/>
        <c:crosses val="autoZero"/>
        <c:crossBetween val="between"/>
        <c:majorUnit val="0.5"/>
      </c:valAx>
      <c:spPr>
        <a:noFill/>
        <a:ln>
          <a:noFill/>
        </a:ln>
        <a:effectLst/>
      </c:spPr>
    </c:plotArea>
    <c:legend>
      <c:legendPos val="r"/>
      <c:layout>
        <c:manualLayout>
          <c:xMode val="edge"/>
          <c:yMode val="edge"/>
          <c:x val="0.77157439304461961"/>
          <c:y val="0.3960921118429922"/>
          <c:w val="0.14821727362204726"/>
          <c:h val="0.2442451611546107"/>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0.00516</cdr:x>
      <cdr:y>0</cdr:y>
    </cdr:from>
    <cdr:to>
      <cdr:x>1</cdr:x>
      <cdr:y>0.11009</cdr:y>
    </cdr:to>
    <cdr:sp macro="" textlink="">
      <cdr:nvSpPr>
        <cdr:cNvPr id="2" name="Título 1">
          <a:extLst xmlns:a="http://schemas.openxmlformats.org/drawingml/2006/main">
            <a:ext uri="{FF2B5EF4-FFF2-40B4-BE49-F238E27FC236}">
              <a16:creationId xmlns:a16="http://schemas.microsoft.com/office/drawing/2014/main" id="{6E4C4EB8-6C8F-4BA4-9168-AECBD810BF90}"/>
            </a:ext>
          </a:extLst>
        </cdr:cNvPr>
        <cdr:cNvSpPr>
          <a:spLocks xmlns:a="http://schemas.openxmlformats.org/drawingml/2006/main" noGrp="1"/>
        </cdr:cNvSpPr>
      </cdr:nvSpPr>
      <cdr:spPr>
        <a:xfrm xmlns:a="http://schemas.openxmlformats.org/drawingml/2006/main">
          <a:off x="57151" y="0"/>
          <a:ext cx="11010899" cy="690813"/>
        </a:xfrm>
        <a:prstGeom xmlns:a="http://schemas.openxmlformats.org/drawingml/2006/main" prst="rect">
          <a:avLst/>
        </a:prstGeom>
        <a:solidFill xmlns:a="http://schemas.openxmlformats.org/drawingml/2006/main">
          <a:schemeClr val="bg1"/>
        </a:solidFill>
      </cdr:spPr>
      <cdr:txBody>
        <a:bodyPr xmlns:a="http://schemas.openxmlformats.org/drawingml/2006/main" vert="horz" lIns="91440" tIns="45720" rIns="91440" bIns="45720" rtlCol="0" anchor="b">
          <a:normAutofit/>
        </a:bodyPr>
        <a:lstStyle xmlns:a="http://schemas.openxmlformats.org/drawingml/2006/main">
          <a:lvl1pPr marL="0"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a:lstStyle>
        <a:p xmlns:a="http://schemas.openxmlformats.org/drawingml/2006/main">
          <a:pPr algn="ctr"/>
          <a:r>
            <a:rPr lang="es-ES" sz="3100" b="1" dirty="0">
              <a:solidFill>
                <a:srgbClr val="002060"/>
              </a:solidFill>
              <a:latin typeface="Arial" panose="020B0604020202020204" pitchFamily="34" charset="0"/>
              <a:ea typeface="+mn-ea"/>
              <a:cs typeface="Arial" panose="020B0604020202020204" pitchFamily="34" charset="0"/>
            </a:rPr>
            <a:t>Opinión favorable hacia varios colectivos</a:t>
          </a:r>
          <a:endParaRPr lang="es-ES"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EDB8D26D-4E5C-42F7-9503-AD66887DF80D}" type="datetimeFigureOut">
              <a:rPr lang="es-ES" smtClean="0"/>
              <a:t>14/10/2020</a:t>
            </a:fld>
            <a:endParaRPr lang="es-ES"/>
          </a:p>
        </p:txBody>
      </p:sp>
      <p:sp>
        <p:nvSpPr>
          <p:cNvPr id="4" name="Marcador de pie de página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A349E61-F3DC-45FB-A229-E8B0D84411C4}" type="slidenum">
              <a:rPr lang="es-ES" smtClean="0"/>
              <a:t>‹#›</a:t>
            </a:fld>
            <a:endParaRPr lang="es-ES"/>
          </a:p>
        </p:txBody>
      </p:sp>
    </p:spTree>
    <p:extLst>
      <p:ext uri="{BB962C8B-B14F-4D97-AF65-F5344CB8AC3E}">
        <p14:creationId xmlns:p14="http://schemas.microsoft.com/office/powerpoint/2010/main" val="3368367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080B33B-2DAE-4E4B-A07B-3E7DFC59B030}" type="datetimeFigureOut">
              <a:rPr lang="es-ES" smtClean="0"/>
              <a:t>14/10/2020</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44B0718-AE47-4386-A1D5-338DC8581A20}" type="slidenum">
              <a:rPr lang="es-ES" smtClean="0"/>
              <a:t>‹#›</a:t>
            </a:fld>
            <a:endParaRPr lang="es-ES"/>
          </a:p>
        </p:txBody>
      </p:sp>
    </p:spTree>
    <p:extLst>
      <p:ext uri="{BB962C8B-B14F-4D97-AF65-F5344CB8AC3E}">
        <p14:creationId xmlns:p14="http://schemas.microsoft.com/office/powerpoint/2010/main" val="3965250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holocaustremembrance.com/es/node/196"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p-wgas.eu/docs/pdf/IHRA-Definition-of-Antisemitism-ES-web.pdf"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000" noProof="0" dirty="0"/>
              <a:t>Good afternoon, pleasure to participate in this conference</a:t>
            </a:r>
          </a:p>
          <a:p>
            <a:r>
              <a:rPr lang="en-GB" sz="1000" noProof="0" dirty="0"/>
              <a:t>Thanks to INACH and to </a:t>
            </a:r>
            <a:r>
              <a:rPr lang="en-GB" sz="1000" noProof="0" dirty="0" err="1"/>
              <a:t>McI</a:t>
            </a:r>
            <a:r>
              <a:rPr lang="en-GB" sz="1000" noProof="0" dirty="0"/>
              <a:t> for the invitation</a:t>
            </a:r>
          </a:p>
          <a:p>
            <a:endParaRPr lang="en-GB" sz="1000" baseline="0" noProof="0" dirty="0"/>
          </a:p>
          <a:p>
            <a:r>
              <a:rPr lang="en-GB" sz="1000" baseline="0" noProof="0" dirty="0"/>
              <a:t>Title, combat antisemitism and Holocaust, </a:t>
            </a:r>
          </a:p>
          <a:p>
            <a:r>
              <a:rPr lang="en-GB" sz="1000" baseline="0" noProof="0"/>
              <a:t>talk </a:t>
            </a:r>
            <a:r>
              <a:rPr lang="en-GB" sz="1000" baseline="0" noProof="0" dirty="0"/>
              <a:t>on how we implement the law in our work according tour mandate</a:t>
            </a:r>
          </a:p>
        </p:txBody>
      </p:sp>
      <p:sp>
        <p:nvSpPr>
          <p:cNvPr id="4" name="Marcador de número de diapositiva 3"/>
          <p:cNvSpPr>
            <a:spLocks noGrp="1"/>
          </p:cNvSpPr>
          <p:nvPr>
            <p:ph type="sldNum" sz="quarter" idx="10"/>
          </p:nvPr>
        </p:nvSpPr>
        <p:spPr/>
        <p:txBody>
          <a:bodyPr/>
          <a:lstStyle/>
          <a:p>
            <a:fld id="{F98687AD-B6EF-4D27-BD07-CDA25EF1E9BE}" type="slidenum">
              <a:rPr lang="es-ES" smtClean="0">
                <a:solidFill>
                  <a:prstClr val="black"/>
                </a:solidFill>
              </a:rPr>
              <a:pPr/>
              <a:t>1</a:t>
            </a:fld>
            <a:endParaRPr lang="es-ES">
              <a:solidFill>
                <a:prstClr val="black"/>
              </a:solidFill>
            </a:endParaRPr>
          </a:p>
        </p:txBody>
      </p:sp>
    </p:spTree>
    <p:extLst>
      <p:ext uri="{BB962C8B-B14F-4D97-AF65-F5344CB8AC3E}">
        <p14:creationId xmlns:p14="http://schemas.microsoft.com/office/powerpoint/2010/main" val="3415228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000" b="1" kern="1200" dirty="0">
                <a:solidFill>
                  <a:schemeClr val="tx1"/>
                </a:solidFill>
                <a:effectLst/>
                <a:latin typeface="+mn-lt"/>
                <a:ea typeface="+mn-ea"/>
                <a:cs typeface="+mn-cs"/>
              </a:rPr>
              <a:t>ANTISEMITISM</a:t>
            </a:r>
            <a:r>
              <a:rPr lang="en-GB" sz="1000" kern="1200" dirty="0">
                <a:solidFill>
                  <a:schemeClr val="tx1"/>
                </a:solidFill>
                <a:effectLst/>
                <a:latin typeface="+mn-lt"/>
                <a:ea typeface="+mn-ea"/>
                <a:cs typeface="+mn-cs"/>
              </a:rPr>
              <a:t> On 26 May 2016, 31 member States of the International Holocaust Remembrance Alliance, IHRA adopted the following definition of antisemitism: “Anti-Semitism is a certain perception of Jews that may be expressed as hatred toward Jews. Rhetorical and physical manifestations of Antisemitism are directed at Jewish or non-Jewish and/or their property, toward Jewish community institutions and religious facilities”. </a:t>
            </a:r>
            <a:endParaRPr lang="es-E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Brings together governments and experts to strengthen, advance and promote Holocaust education, memory and research worldwide and to uphold the commitments of the 2000 Stockholm Declaration. </a:t>
            </a:r>
            <a:endParaRPr lang="es-E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 </a:t>
            </a:r>
            <a:endParaRPr lang="es-E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The following links provide contemporary examples from daily life, the media, schools, the workplace, and the religious sphere:  </a:t>
            </a:r>
            <a:r>
              <a:rPr lang="en-US" sz="1000" u="sng" kern="1200" dirty="0">
                <a:solidFill>
                  <a:schemeClr val="tx1"/>
                </a:solidFill>
                <a:effectLst/>
                <a:latin typeface="+mn-lt"/>
                <a:ea typeface="+mn-ea"/>
                <a:cs typeface="+mn-cs"/>
                <a:hlinkClick r:id="rId3"/>
              </a:rPr>
              <a:t>https://www.holocaustremembrance.com/es/node/196</a:t>
            </a:r>
            <a:r>
              <a:rPr lang="en-US" sz="1000" kern="1200" dirty="0">
                <a:solidFill>
                  <a:schemeClr val="tx1"/>
                </a:solidFill>
                <a:effectLst/>
                <a:latin typeface="+mn-lt"/>
                <a:ea typeface="+mn-ea"/>
                <a:cs typeface="+mn-cs"/>
              </a:rPr>
              <a:t> and </a:t>
            </a:r>
            <a:r>
              <a:rPr lang="en-US" sz="1000" u="sng" kern="1200" dirty="0">
                <a:solidFill>
                  <a:schemeClr val="tx1"/>
                </a:solidFill>
                <a:effectLst/>
                <a:latin typeface="+mn-lt"/>
                <a:ea typeface="+mn-ea"/>
                <a:cs typeface="+mn-cs"/>
                <a:hlinkClick r:id="rId4"/>
              </a:rPr>
              <a:t>https://ep-wgas.eu/docs/pdf/IHRA-Definition-of-Antisemitism-ES-web.pdf</a:t>
            </a:r>
            <a:endParaRPr lang="es-E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 </a:t>
            </a:r>
            <a:endParaRPr lang="es-ES" sz="10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D44B0718-AE47-4386-A1D5-338DC8581A20}" type="slidenum">
              <a:rPr lang="es-ES" smtClean="0"/>
              <a:t>10</a:t>
            </a:fld>
            <a:endParaRPr lang="es-ES"/>
          </a:p>
        </p:txBody>
      </p:sp>
    </p:spTree>
    <p:extLst>
      <p:ext uri="{BB962C8B-B14F-4D97-AF65-F5344CB8AC3E}">
        <p14:creationId xmlns:p14="http://schemas.microsoft.com/office/powerpoint/2010/main" val="2509999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000" noProof="0" dirty="0"/>
              <a:t>Collaborating with CSO, they are monitoring and evaluating the tool</a:t>
            </a:r>
          </a:p>
          <a:p>
            <a:r>
              <a:rPr lang="en-GB" sz="1000" noProof="0" dirty="0"/>
              <a:t>The tool will be available to use, in exchange of collaboration</a:t>
            </a:r>
          </a:p>
          <a:p>
            <a:r>
              <a:rPr lang="en-GB" sz="1000" noProof="0" dirty="0"/>
              <a:t>Very successful. For a to discuss the shared strategies</a:t>
            </a:r>
          </a:p>
        </p:txBody>
      </p:sp>
      <p:sp>
        <p:nvSpPr>
          <p:cNvPr id="4" name="Marcador de número de diapositiva 3"/>
          <p:cNvSpPr>
            <a:spLocks noGrp="1"/>
          </p:cNvSpPr>
          <p:nvPr>
            <p:ph type="sldNum" sz="quarter" idx="5"/>
          </p:nvPr>
        </p:nvSpPr>
        <p:spPr/>
        <p:txBody>
          <a:bodyPr/>
          <a:lstStyle/>
          <a:p>
            <a:fld id="{D44B0718-AE47-4386-A1D5-338DC8581A20}" type="slidenum">
              <a:rPr lang="es-ES" smtClean="0"/>
              <a:t>11</a:t>
            </a:fld>
            <a:endParaRPr lang="es-ES"/>
          </a:p>
        </p:txBody>
      </p:sp>
    </p:spTree>
    <p:extLst>
      <p:ext uri="{BB962C8B-B14F-4D97-AF65-F5344CB8AC3E}">
        <p14:creationId xmlns:p14="http://schemas.microsoft.com/office/powerpoint/2010/main" val="3379077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eaLnBrk="1" hangingPunct="1"/>
            <a:r>
              <a:rPr lang="es-ES" sz="1000" dirty="0">
                <a:solidFill>
                  <a:srgbClr val="CC6600"/>
                </a:solidFill>
                <a:latin typeface="+mn-lt"/>
                <a:cs typeface="Arial" panose="020B0604020202020204" pitchFamily="34" charset="0"/>
              </a:rPr>
              <a:t>Aprobada por el Consejo de Ministros el 4 de noviembre de 2011.</a:t>
            </a:r>
          </a:p>
          <a:p>
            <a:pPr eaLnBrk="1" hangingPunct="1"/>
            <a:endParaRPr lang="es-ES" sz="1000" dirty="0">
              <a:solidFill>
                <a:srgbClr val="CC6600"/>
              </a:solidFill>
              <a:latin typeface="+mn-lt"/>
              <a:cs typeface="Arial" panose="020B0604020202020204" pitchFamily="34" charset="0"/>
            </a:endParaRPr>
          </a:p>
          <a:p>
            <a:pPr eaLnBrk="1" hangingPunct="1"/>
            <a:r>
              <a:rPr lang="es-ES" sz="1000" dirty="0">
                <a:solidFill>
                  <a:srgbClr val="CC6600"/>
                </a:solidFill>
                <a:latin typeface="+mn-lt"/>
                <a:cs typeface="Arial" panose="020B0604020202020204" pitchFamily="34" charset="0"/>
              </a:rPr>
              <a:t>Es una herramienta clave en la lucha  contra la erradicación del racismo y la intolerancia y da respuesta a la necesidad de articular y desarrollar las acciones que se vienen desarrollando</a:t>
            </a:r>
          </a:p>
          <a:p>
            <a:pPr eaLnBrk="1" hangingPunct="1"/>
            <a:endParaRPr lang="es-ES" sz="1000" dirty="0">
              <a:solidFill>
                <a:srgbClr val="CC6600"/>
              </a:solidFill>
              <a:latin typeface="+mn-lt"/>
              <a:cs typeface="Arial" panose="020B0604020202020204" pitchFamily="34" charset="0"/>
            </a:endParaRPr>
          </a:p>
          <a:p>
            <a:pPr eaLnBrk="1" hangingPunct="1"/>
            <a:r>
              <a:rPr lang="es-ES" sz="1000" dirty="0">
                <a:solidFill>
                  <a:srgbClr val="CC6600"/>
                </a:solidFill>
                <a:latin typeface="+mn-lt"/>
                <a:cs typeface="Arial" panose="020B0604020202020204" pitchFamily="34" charset="0"/>
              </a:rPr>
              <a:t>Responde al llamamiento de  la Conferencia Mundial de Naciones Unidas contra el Racismo, la Discriminación Racial, la Xenofobia y Otras Formas Conexas de Discriminación Racial.</a:t>
            </a:r>
          </a:p>
          <a:p>
            <a:pPr eaLnBrk="1" hangingPunct="1"/>
            <a:endParaRPr lang="es-ES" sz="1000" dirty="0">
              <a:solidFill>
                <a:srgbClr val="CC6600"/>
              </a:solidFill>
              <a:latin typeface="+mn-lt"/>
              <a:cs typeface="Arial" panose="020B0604020202020204" pitchFamily="34" charset="0"/>
            </a:endParaRPr>
          </a:p>
          <a:p>
            <a:r>
              <a:rPr lang="es-ES" sz="1000" dirty="0">
                <a:latin typeface="+mn-lt"/>
              </a:rPr>
              <a:t>Estrategia: </a:t>
            </a:r>
          </a:p>
          <a:p>
            <a:pPr marL="171450" indent="-171450">
              <a:buFont typeface="Arial" panose="020B0604020202020204" pitchFamily="34" charset="0"/>
              <a:buChar char="•"/>
            </a:pPr>
            <a:r>
              <a:rPr lang="es-ES" sz="1000" dirty="0">
                <a:latin typeface="+mn-lt"/>
              </a:rPr>
              <a:t>Aceptada por los distintos gobiernos (política de estado).</a:t>
            </a:r>
          </a:p>
          <a:p>
            <a:pPr marL="171450" indent="-171450">
              <a:buFont typeface="Arial" panose="020B0604020202020204" pitchFamily="34" charset="0"/>
              <a:buChar char="•"/>
            </a:pPr>
            <a:r>
              <a:rPr lang="es-ES" sz="1000" dirty="0">
                <a:latin typeface="+mn-lt"/>
              </a:rPr>
              <a:t>Marco de actuación OBERAXE, administraciones, sociedad civil. </a:t>
            </a:r>
          </a:p>
          <a:p>
            <a:pPr marL="171450" indent="-171450">
              <a:buFont typeface="Arial" panose="020B0604020202020204" pitchFamily="34" charset="0"/>
              <a:buChar char="•"/>
            </a:pPr>
            <a:r>
              <a:rPr lang="es-ES" sz="1000" dirty="0">
                <a:latin typeface="+mn-lt"/>
              </a:rPr>
              <a:t>Orientación para financiación de fondos europeos</a:t>
            </a:r>
          </a:p>
          <a:p>
            <a:pPr marL="171450" indent="-171450">
              <a:buFont typeface="Arial" panose="020B0604020202020204" pitchFamily="34" charset="0"/>
              <a:buChar char="•"/>
            </a:pPr>
            <a:r>
              <a:rPr lang="es-ES" sz="1000" dirty="0">
                <a:latin typeface="+mn-lt"/>
              </a:rPr>
              <a:t>Herramienta exitosa: registro de delitos de odio (formación cuerpos policiales, protocolos), coordinación interinstitucional (persecución jurídico penal), análisis de la situación, actividades en distintos ámbitos educación, cooperación con la sociedad civil, papel relevante en Europa</a:t>
            </a:r>
          </a:p>
          <a:p>
            <a:pPr marL="171450" indent="-171450">
              <a:buFont typeface="Arial" panose="020B0604020202020204" pitchFamily="34" charset="0"/>
              <a:buChar char="•"/>
            </a:pPr>
            <a:r>
              <a:rPr lang="es-ES" sz="1000" dirty="0">
                <a:latin typeface="+mn-lt"/>
              </a:rPr>
              <a:t>OBERAXE, papel catalizador valorado así por socios nacionales y europeos</a:t>
            </a:r>
          </a:p>
          <a:p>
            <a:pPr marL="171450" indent="-171450">
              <a:buFont typeface="Arial" panose="020B0604020202020204" pitchFamily="34" charset="0"/>
              <a:buChar char="•"/>
            </a:pPr>
            <a:endParaRPr lang="es-ES" sz="1000" dirty="0"/>
          </a:p>
          <a:p>
            <a:pPr marL="171450" indent="-171450">
              <a:buFont typeface="Arial" panose="020B0604020202020204" pitchFamily="34" charset="0"/>
              <a:buChar char="•"/>
            </a:pPr>
            <a:endParaRPr lang="es-ES" sz="1000" dirty="0"/>
          </a:p>
          <a:p>
            <a:pPr eaLnBrk="1" hangingPunct="1"/>
            <a:endParaRPr lang="es-ES" sz="1000" dirty="0">
              <a:solidFill>
                <a:srgbClr val="CC6600"/>
              </a:solidFill>
              <a:latin typeface="Arial" panose="020B0604020202020204" pitchFamily="34" charset="0"/>
              <a:cs typeface="Arial" panose="020B0604020202020204" pitchFamily="34" charset="0"/>
            </a:endParaRPr>
          </a:p>
          <a:p>
            <a:endParaRPr lang="es-ES" altLang="es-ES" sz="1000" dirty="0">
              <a:latin typeface="+mn-lt"/>
            </a:endParaRPr>
          </a:p>
        </p:txBody>
      </p:sp>
      <p:sp>
        <p:nvSpPr>
          <p:cNvPr id="4" name="Marcador de número de diapositiva 3"/>
          <p:cNvSpPr>
            <a:spLocks noGrp="1"/>
          </p:cNvSpPr>
          <p:nvPr>
            <p:ph type="sldNum" sz="quarter" idx="10"/>
          </p:nvPr>
        </p:nvSpPr>
        <p:spPr/>
        <p:txBody>
          <a:bodyPr/>
          <a:lstStyle/>
          <a:p>
            <a:fld id="{DCEA45C2-0060-46A1-9AE8-0ACB713A33ED}" type="slidenum">
              <a:rPr lang="es-ES" smtClean="0"/>
              <a:pPr/>
              <a:t>12</a:t>
            </a:fld>
            <a:endParaRPr lang="es-ES"/>
          </a:p>
        </p:txBody>
      </p:sp>
    </p:spTree>
    <p:extLst>
      <p:ext uri="{BB962C8B-B14F-4D97-AF65-F5344CB8AC3E}">
        <p14:creationId xmlns:p14="http://schemas.microsoft.com/office/powerpoint/2010/main" val="4154625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D6DAD323-E505-4046-AB40-D1052480C4CE}" type="slidenum">
              <a:rPr lang="es-ES" smtClean="0"/>
              <a:t>13</a:t>
            </a:fld>
            <a:endParaRPr lang="es-ES"/>
          </a:p>
        </p:txBody>
      </p:sp>
    </p:spTree>
    <p:extLst>
      <p:ext uri="{BB962C8B-B14F-4D97-AF65-F5344CB8AC3E}">
        <p14:creationId xmlns:p14="http://schemas.microsoft.com/office/powerpoint/2010/main" val="34227066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000" baseline="0" noProof="0" dirty="0"/>
              <a:t>Antisemitism is independent of the number of Jewish population in the country </a:t>
            </a:r>
          </a:p>
          <a:p>
            <a:r>
              <a:rPr lang="en-GB" sz="1000" baseline="0" noProof="0" dirty="0"/>
              <a:t>Incidents can happen at any time related to specific events or without </a:t>
            </a:r>
          </a:p>
          <a:p>
            <a:r>
              <a:rPr lang="en-GB" sz="1000" baseline="0" noProof="0" dirty="0"/>
              <a:t>Crisis contribute to more intolerance</a:t>
            </a:r>
          </a:p>
          <a:p>
            <a:r>
              <a:rPr lang="en-GB" sz="1000" baseline="0" noProof="0" dirty="0"/>
              <a:t>The conflict between Palestine and Israel contributes to the confusion </a:t>
            </a:r>
          </a:p>
          <a:p>
            <a:endParaRPr lang="en-GB" sz="1000" baseline="0" noProof="0" dirty="0"/>
          </a:p>
          <a:p>
            <a:r>
              <a:rPr lang="en-GB" sz="1000" baseline="0" noProof="0" dirty="0"/>
              <a:t>We have the tools, our view is broad but taking into account specificities</a:t>
            </a:r>
          </a:p>
          <a:p>
            <a:r>
              <a:rPr lang="en-GB" sz="1000" baseline="0" noProof="0" dirty="0"/>
              <a:t>Your input is welcome</a:t>
            </a:r>
          </a:p>
          <a:p>
            <a:endParaRPr lang="en-GB" sz="1000" baseline="0" noProof="0" dirty="0"/>
          </a:p>
        </p:txBody>
      </p:sp>
      <p:sp>
        <p:nvSpPr>
          <p:cNvPr id="4" name="Marcador de número de diapositiva 3"/>
          <p:cNvSpPr>
            <a:spLocks noGrp="1"/>
          </p:cNvSpPr>
          <p:nvPr>
            <p:ph type="sldNum" sz="quarter" idx="10"/>
          </p:nvPr>
        </p:nvSpPr>
        <p:spPr/>
        <p:txBody>
          <a:bodyPr/>
          <a:lstStyle/>
          <a:p>
            <a:fld id="{F98687AD-B6EF-4D27-BD07-CDA25EF1E9BE}" type="slidenum">
              <a:rPr lang="es-ES" smtClean="0">
                <a:solidFill>
                  <a:prstClr val="black"/>
                </a:solidFill>
              </a:rPr>
              <a:pPr/>
              <a:t>14</a:t>
            </a:fld>
            <a:endParaRPr lang="es-ES">
              <a:solidFill>
                <a:prstClr val="black"/>
              </a:solidFill>
            </a:endParaRPr>
          </a:p>
        </p:txBody>
      </p:sp>
    </p:spTree>
    <p:extLst>
      <p:ext uri="{BB962C8B-B14F-4D97-AF65-F5344CB8AC3E}">
        <p14:creationId xmlns:p14="http://schemas.microsoft.com/office/powerpoint/2010/main" val="3028295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altLang="es-ES" sz="900" baseline="0" noProof="0" dirty="0">
                <a:latin typeface="+mn-lt"/>
              </a:rPr>
              <a:t>We do a  annual survey since 2008 </a:t>
            </a:r>
            <a:r>
              <a:rPr lang="en-GB" altLang="es-ES" sz="900" noProof="0" dirty="0">
                <a:latin typeface="+mn-lt"/>
              </a:rPr>
              <a:t>on the attitudes</a:t>
            </a:r>
            <a:r>
              <a:rPr lang="en-GB" altLang="es-ES" sz="900" baseline="0" noProof="0" dirty="0">
                <a:latin typeface="+mn-lt"/>
              </a:rPr>
              <a:t> of the Spanish population towards immigrant on a sample of 2500 Spanish citizens older than 18 years.  The results are in general good, although the economic crisis had an impact. </a:t>
            </a:r>
            <a:endParaRPr lang="en-GB" altLang="es-ES" sz="900" noProof="0" dirty="0">
              <a:latin typeface="+mn-lt"/>
            </a:endParaRPr>
          </a:p>
        </p:txBody>
      </p:sp>
      <p:sp>
        <p:nvSpPr>
          <p:cNvPr id="4" name="Marcador de número de diapositiva 3"/>
          <p:cNvSpPr>
            <a:spLocks noGrp="1"/>
          </p:cNvSpPr>
          <p:nvPr>
            <p:ph type="sldNum" sz="quarter" idx="10"/>
          </p:nvPr>
        </p:nvSpPr>
        <p:spPr/>
        <p:txBody>
          <a:bodyPr/>
          <a:lstStyle/>
          <a:p>
            <a:fld id="{DCEA45C2-0060-46A1-9AE8-0ACB713A33ED}" type="slidenum">
              <a:rPr lang="es-ES" smtClean="0">
                <a:solidFill>
                  <a:prstClr val="black"/>
                </a:solidFill>
              </a:rPr>
              <a:pPr/>
              <a:t>15</a:t>
            </a:fld>
            <a:endParaRPr lang="es-ES">
              <a:solidFill>
                <a:prstClr val="black"/>
              </a:solidFill>
            </a:endParaRPr>
          </a:p>
        </p:txBody>
      </p:sp>
    </p:spTree>
    <p:extLst>
      <p:ext uri="{BB962C8B-B14F-4D97-AF65-F5344CB8AC3E}">
        <p14:creationId xmlns:p14="http://schemas.microsoft.com/office/powerpoint/2010/main" val="17458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s-ES" sz="1000" noProof="0" dirty="0">
                <a:latin typeface="+mn-lt"/>
              </a:rPr>
              <a:t>OBERAXE, was established in 2006, and is one of the national institutions</a:t>
            </a:r>
            <a:r>
              <a:rPr lang="en-GB" altLang="es-ES" sz="1000" baseline="0" noProof="0" dirty="0">
                <a:latin typeface="+mn-lt"/>
              </a:rPr>
              <a:t> participating in the prevention and fight against intolerance.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s-ES" sz="1000" baseline="0" noProof="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s-ES" sz="1000" baseline="0" noProof="0" dirty="0">
                <a:latin typeface="+mn-lt"/>
              </a:rPr>
              <a:t>Specifically linked to migration which is the largest group of the population potentially discriminated.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s-ES" sz="1000" baseline="0" noProof="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s-ES" sz="1000" baseline="0" noProof="0" dirty="0">
                <a:latin typeface="+mn-lt"/>
              </a:rPr>
              <a:t>Prevention of racism and xenophobia was incorporated to the design of national migration policies since the beginning.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s-ES" sz="1000" noProof="0" dirty="0">
              <a:latin typeface="+mn-lt"/>
            </a:endParaRPr>
          </a:p>
          <a:p>
            <a:pPr>
              <a:defRPr/>
            </a:pPr>
            <a:r>
              <a:rPr lang="en-GB" altLang="es-ES" sz="1000" noProof="0" dirty="0">
                <a:latin typeface="+mn-lt"/>
              </a:rPr>
              <a:t>Under, article 71 of organic Act 4/2000 of rights and liberties of the foreign population in Spain.</a:t>
            </a:r>
            <a:r>
              <a:rPr lang="en-GB" altLang="es-ES" sz="1000" baseline="0" noProof="0" dirty="0">
                <a:latin typeface="+mn-lt"/>
              </a:rPr>
              <a:t> </a:t>
            </a:r>
          </a:p>
          <a:p>
            <a:endParaRPr lang="en-GB" dirty="0"/>
          </a:p>
          <a:p>
            <a:r>
              <a:rPr lang="en-GB" dirty="0"/>
              <a:t>As our identity as human beings is multifaceted, we work to combat different intolerance, mainly to protect human dignity.</a:t>
            </a:r>
          </a:p>
          <a:p>
            <a:endParaRPr lang="es-ES" dirty="0"/>
          </a:p>
        </p:txBody>
      </p:sp>
      <p:sp>
        <p:nvSpPr>
          <p:cNvPr id="4" name="Marcador de número de diapositiva 3"/>
          <p:cNvSpPr>
            <a:spLocks noGrp="1"/>
          </p:cNvSpPr>
          <p:nvPr>
            <p:ph type="sldNum" sz="quarter" idx="5"/>
          </p:nvPr>
        </p:nvSpPr>
        <p:spPr/>
        <p:txBody>
          <a:bodyPr/>
          <a:lstStyle/>
          <a:p>
            <a:fld id="{7622E3E5-CFED-4809-9BBD-729113E56487}" type="slidenum">
              <a:rPr lang="es-ES" smtClean="0"/>
              <a:t>2</a:t>
            </a:fld>
            <a:endParaRPr lang="es-ES"/>
          </a:p>
        </p:txBody>
      </p:sp>
    </p:spTree>
    <p:extLst>
      <p:ext uri="{BB962C8B-B14F-4D97-AF65-F5344CB8AC3E}">
        <p14:creationId xmlns:p14="http://schemas.microsoft.com/office/powerpoint/2010/main" val="3797580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Regarding antisemitism we have the tools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Hate to others identity is punished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committed through social networks, penalties will be higher and contents should be withdraw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Equality law, to fight discrimination in a less severe scale than the penal code</a:t>
            </a:r>
          </a:p>
          <a:p>
            <a:endParaRPr lang="es-ES" dirty="0"/>
          </a:p>
        </p:txBody>
      </p:sp>
      <p:sp>
        <p:nvSpPr>
          <p:cNvPr id="4" name="Marcador de número de diapositiva 3"/>
          <p:cNvSpPr>
            <a:spLocks noGrp="1"/>
          </p:cNvSpPr>
          <p:nvPr>
            <p:ph type="sldNum" sz="quarter" idx="5"/>
          </p:nvPr>
        </p:nvSpPr>
        <p:spPr/>
        <p:txBody>
          <a:bodyPr/>
          <a:lstStyle/>
          <a:p>
            <a:fld id="{D44B0718-AE47-4386-A1D5-338DC8581A20}" type="slidenum">
              <a:rPr lang="es-ES" smtClean="0"/>
              <a:t>3</a:t>
            </a:fld>
            <a:endParaRPr lang="es-ES"/>
          </a:p>
        </p:txBody>
      </p:sp>
    </p:spTree>
    <p:extLst>
      <p:ext uri="{BB962C8B-B14F-4D97-AF65-F5344CB8AC3E}">
        <p14:creationId xmlns:p14="http://schemas.microsoft.com/office/powerpoint/2010/main" val="358082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p:cNvSpPr>
            <a:spLocks noGrp="1" noRot="1" noChangeAspect="1" noTextEdit="1"/>
          </p:cNvSpPr>
          <p:nvPr>
            <p:ph type="sldImg"/>
          </p:nvPr>
        </p:nvSpPr>
        <p:spPr>
          <a:ln/>
        </p:spPr>
      </p:sp>
      <p:sp>
        <p:nvSpPr>
          <p:cNvPr id="10243" name="Marcador de notas 2"/>
          <p:cNvSpPr>
            <a:spLocks noGrp="1"/>
          </p:cNvSpPr>
          <p:nvPr>
            <p:ph type="body" idx="1"/>
          </p:nvPr>
        </p:nvSpPr>
        <p:spPr/>
        <p:txBody>
          <a:bodyPr/>
          <a:lstStyle/>
          <a:p>
            <a:r>
              <a:rPr lang="en-GB" sz="1000" noProof="0" dirty="0">
                <a:latin typeface="+mn-lt"/>
              </a:rPr>
              <a:t>Preventing and fighting hate crime, is the task of several Institutions</a:t>
            </a:r>
            <a:r>
              <a:rPr lang="en-GB" sz="1000" baseline="0" noProof="0" dirty="0">
                <a:latin typeface="+mn-lt"/>
              </a:rPr>
              <a:t> and CSOs working in different areas from; prevention, raising awareness, penal prosecution, collecting and analysing information, on hate crime but also on racism, xenophobia and other intolerance in general and protecting victims. </a:t>
            </a:r>
          </a:p>
          <a:p>
            <a:endParaRPr lang="en-GB" sz="1000" noProof="0" dirty="0">
              <a:latin typeface="+mn-lt"/>
            </a:endParaRPr>
          </a:p>
          <a:p>
            <a:r>
              <a:rPr lang="en-GB" sz="1000" noProof="0" dirty="0">
                <a:latin typeface="+mn-lt"/>
              </a:rPr>
              <a:t>In summary the final objective is to protect and respect human dignity</a:t>
            </a:r>
            <a:endParaRPr lang="en-GB" sz="1000" baseline="0" noProof="0" dirty="0">
              <a:latin typeface="+mn-lt"/>
            </a:endParaRPr>
          </a:p>
          <a:p>
            <a:endParaRPr lang="en-GB" sz="1000" baseline="0" noProof="0" dirty="0">
              <a:latin typeface="+mn-lt"/>
            </a:endParaRPr>
          </a:p>
          <a:p>
            <a:pPr marL="0" indent="0" algn="just">
              <a:buNone/>
            </a:pPr>
            <a:r>
              <a:rPr lang="en-GB" sz="1000" dirty="0">
                <a:latin typeface="+mn-lt"/>
              </a:rPr>
              <a:t>Collaboration on collection of data, statistics, and analysis</a:t>
            </a:r>
          </a:p>
          <a:p>
            <a:pPr marL="0" indent="0" algn="just">
              <a:buNone/>
            </a:pPr>
            <a:r>
              <a:rPr lang="en-GB" sz="1000" dirty="0">
                <a:solidFill>
                  <a:srgbClr val="C00000"/>
                </a:solidFill>
                <a:latin typeface="+mn-lt"/>
              </a:rPr>
              <a:t>Organization and joint execution of training and awareness activities</a:t>
            </a:r>
            <a:endParaRPr lang="en-GB" sz="1000" b="1" dirty="0">
              <a:solidFill>
                <a:srgbClr val="C00000"/>
              </a:solidFill>
              <a:latin typeface="+mn-lt"/>
            </a:endParaRPr>
          </a:p>
          <a:p>
            <a:pPr marL="0" indent="0" algn="just">
              <a:buNone/>
            </a:pPr>
            <a:r>
              <a:rPr lang="en-GB" sz="1000" dirty="0">
                <a:latin typeface="+mn-lt"/>
              </a:rPr>
              <a:t>Cooperation on academic research and publications</a:t>
            </a:r>
          </a:p>
          <a:p>
            <a:pPr marL="0" indent="0" algn="just">
              <a:buNone/>
            </a:pPr>
            <a:r>
              <a:rPr lang="en-GB" sz="1000" dirty="0">
                <a:solidFill>
                  <a:srgbClr val="C00000"/>
                </a:solidFill>
                <a:latin typeface="+mn-lt"/>
              </a:rPr>
              <a:t>Exchange of publications, information, mutual advice,</a:t>
            </a:r>
          </a:p>
          <a:p>
            <a:pPr marL="0" indent="0" algn="just">
              <a:buNone/>
            </a:pPr>
            <a:r>
              <a:rPr lang="en-GB" sz="1000" dirty="0">
                <a:solidFill>
                  <a:srgbClr val="C00000"/>
                </a:solidFill>
                <a:latin typeface="+mn-lt"/>
              </a:rPr>
              <a:t>help and support</a:t>
            </a:r>
          </a:p>
          <a:p>
            <a:endParaRPr lang="es-ES" sz="1000" dirty="0">
              <a:latin typeface="+mn-lt"/>
            </a:endParaRPr>
          </a:p>
          <a:p>
            <a:r>
              <a:rPr lang="es-ES" sz="1000" dirty="0" err="1">
                <a:latin typeface="+mn-lt"/>
              </a:rPr>
              <a:t>Umbrella</a:t>
            </a:r>
            <a:r>
              <a:rPr lang="es-ES" sz="1000" dirty="0">
                <a:latin typeface="+mn-lt"/>
              </a:rPr>
              <a:t> </a:t>
            </a:r>
            <a:r>
              <a:rPr lang="es-ES" sz="1000" dirty="0" err="1">
                <a:latin typeface="+mn-lt"/>
              </a:rPr>
              <a:t>national</a:t>
            </a:r>
            <a:r>
              <a:rPr lang="es-ES" sz="1000" dirty="0">
                <a:latin typeface="+mn-lt"/>
              </a:rPr>
              <a:t> </a:t>
            </a:r>
            <a:r>
              <a:rPr lang="es-ES" sz="1000" dirty="0" err="1">
                <a:latin typeface="+mn-lt"/>
              </a:rPr>
              <a:t>strategy</a:t>
            </a:r>
            <a:r>
              <a:rPr lang="es-ES" sz="1000" dirty="0">
                <a:latin typeface="+mn-lt"/>
              </a:rPr>
              <a:t> on racismo and </a:t>
            </a:r>
            <a:r>
              <a:rPr lang="es-ES" sz="1000" dirty="0" err="1">
                <a:latin typeface="+mn-lt"/>
              </a:rPr>
              <a:t>xenophobia</a:t>
            </a:r>
            <a:endParaRPr lang="es-ES" sz="1000" dirty="0">
              <a:latin typeface="+mn-lt"/>
            </a:endParaRPr>
          </a:p>
          <a:p>
            <a:endParaRPr lang="es-ES" sz="1000" dirty="0">
              <a:latin typeface="+mn-lt"/>
            </a:endParaRPr>
          </a:p>
          <a:p>
            <a:pPr algn="just">
              <a:buClr>
                <a:srgbClr val="C00000"/>
              </a:buClr>
            </a:pPr>
            <a:r>
              <a:rPr lang="es-ES" altLang="es-ES" sz="1000" dirty="0">
                <a:latin typeface="+mn-lt"/>
              </a:rPr>
              <a:t>CGPJ, Fiscalía General del Estado, Ministerios de Justicia, de Interior, Educación y Formación profesional; Trabajo, Migraciones y Seguridad Social; Presidencia, Relaciones con las Cortes e Igualdad y de Cultura y Deporte. </a:t>
            </a:r>
            <a:r>
              <a:rPr lang="es-ES" sz="1000" b="1" dirty="0">
                <a:latin typeface="+mn-lt"/>
              </a:rPr>
              <a:t> </a:t>
            </a:r>
          </a:p>
          <a:p>
            <a:pPr algn="just">
              <a:buClr>
                <a:srgbClr val="C00000"/>
              </a:buClr>
            </a:pPr>
            <a:r>
              <a:rPr lang="es-ES" altLang="es-ES" sz="1000" dirty="0">
                <a:latin typeface="+mn-lt"/>
              </a:rPr>
              <a:t>Participan plataformas de la sociedad civil.</a:t>
            </a:r>
          </a:p>
          <a:p>
            <a:pPr algn="just">
              <a:buClr>
                <a:srgbClr val="C00000"/>
              </a:buClr>
            </a:pPr>
            <a:r>
              <a:rPr lang="es-ES" altLang="es-ES" sz="1000" dirty="0">
                <a:latin typeface="+mn-lt"/>
              </a:rPr>
              <a:t>Firmado en 2015 y renovado en septiembre de 2018.</a:t>
            </a:r>
          </a:p>
          <a:p>
            <a:pPr algn="just">
              <a:buClr>
                <a:srgbClr val="C00000"/>
              </a:buClr>
            </a:pPr>
            <a:r>
              <a:rPr lang="es-ES" altLang="es-ES" sz="1000" dirty="0">
                <a:latin typeface="+mn-lt"/>
              </a:rPr>
              <a:t>Basado en la Estrategia Integral </a:t>
            </a:r>
            <a:endParaRPr lang="es-ES" sz="1000" dirty="0">
              <a:solidFill>
                <a:prstClr val="black"/>
              </a:solidFill>
              <a:latin typeface="+mn-lt"/>
            </a:endParaRPr>
          </a:p>
          <a:p>
            <a:pPr>
              <a:defRPr/>
            </a:pPr>
            <a:endParaRPr lang="en-GB" altLang="es-ES" sz="900" b="1" dirty="0">
              <a:latin typeface="+mn-lt"/>
            </a:endParaRPr>
          </a:p>
        </p:txBody>
      </p:sp>
      <p:sp>
        <p:nvSpPr>
          <p:cNvPr id="25604" name="Marcador de número de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folHlink"/>
                </a:solidFill>
                <a:latin typeface="Tahoma" panose="020B0604030504040204" pitchFamily="34" charset="0"/>
              </a:defRPr>
            </a:lvl1pPr>
            <a:lvl2pPr marL="742950" indent="-285750">
              <a:defRPr sz="2000">
                <a:solidFill>
                  <a:schemeClr val="folHlink"/>
                </a:solidFill>
                <a:latin typeface="Tahoma" panose="020B0604030504040204" pitchFamily="34" charset="0"/>
              </a:defRPr>
            </a:lvl2pPr>
            <a:lvl3pPr marL="1143000" indent="-228600">
              <a:defRPr sz="2000">
                <a:solidFill>
                  <a:schemeClr val="folHlink"/>
                </a:solidFill>
                <a:latin typeface="Tahoma" panose="020B0604030504040204" pitchFamily="34" charset="0"/>
              </a:defRPr>
            </a:lvl3pPr>
            <a:lvl4pPr marL="1600200" indent="-228600">
              <a:defRPr sz="2000">
                <a:solidFill>
                  <a:schemeClr val="folHlink"/>
                </a:solidFill>
                <a:latin typeface="Tahoma" panose="020B0604030504040204" pitchFamily="34" charset="0"/>
              </a:defRPr>
            </a:lvl4pPr>
            <a:lvl5pPr marL="2057400" indent="-228600">
              <a:defRPr sz="2000">
                <a:solidFill>
                  <a:schemeClr val="folHlink"/>
                </a:solidFill>
                <a:latin typeface="Tahoma" panose="020B0604030504040204" pitchFamily="34" charset="0"/>
              </a:defRPr>
            </a:lvl5pPr>
            <a:lvl6pPr marL="2514600" indent="-228600" eaLnBrk="0" fontAlgn="base" hangingPunct="0">
              <a:spcBef>
                <a:spcPct val="0"/>
              </a:spcBef>
              <a:spcAft>
                <a:spcPct val="0"/>
              </a:spcAft>
              <a:defRPr sz="2000">
                <a:solidFill>
                  <a:schemeClr val="folHlink"/>
                </a:solidFill>
                <a:latin typeface="Tahoma" panose="020B0604030504040204" pitchFamily="34" charset="0"/>
              </a:defRPr>
            </a:lvl6pPr>
            <a:lvl7pPr marL="2971800" indent="-228600" eaLnBrk="0" fontAlgn="base" hangingPunct="0">
              <a:spcBef>
                <a:spcPct val="0"/>
              </a:spcBef>
              <a:spcAft>
                <a:spcPct val="0"/>
              </a:spcAft>
              <a:defRPr sz="2000">
                <a:solidFill>
                  <a:schemeClr val="folHlink"/>
                </a:solidFill>
                <a:latin typeface="Tahoma" panose="020B0604030504040204" pitchFamily="34" charset="0"/>
              </a:defRPr>
            </a:lvl7pPr>
            <a:lvl8pPr marL="3429000" indent="-228600" eaLnBrk="0" fontAlgn="base" hangingPunct="0">
              <a:spcBef>
                <a:spcPct val="0"/>
              </a:spcBef>
              <a:spcAft>
                <a:spcPct val="0"/>
              </a:spcAft>
              <a:defRPr sz="2000">
                <a:solidFill>
                  <a:schemeClr val="folHlink"/>
                </a:solidFill>
                <a:latin typeface="Tahoma" panose="020B0604030504040204" pitchFamily="34" charset="0"/>
              </a:defRPr>
            </a:lvl8pPr>
            <a:lvl9pPr marL="3886200" indent="-228600" eaLnBrk="0" fontAlgn="base" hangingPunct="0">
              <a:spcBef>
                <a:spcPct val="0"/>
              </a:spcBef>
              <a:spcAft>
                <a:spcPct val="0"/>
              </a:spcAft>
              <a:defRPr sz="2000">
                <a:solidFill>
                  <a:schemeClr val="folHlink"/>
                </a:solidFill>
                <a:latin typeface="Tahoma" panose="020B060403050404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7BF4CC1C-4696-4C1A-B71C-58BCEF8C84F6}" type="slidenum">
              <a:rPr kumimoji="0" lang="es-ES" altLang="es-E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altLang="es-E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9649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7622E3E5-CFED-4809-9BBD-729113E56487}" type="slidenum">
              <a:rPr lang="es-ES" smtClean="0"/>
              <a:t>5</a:t>
            </a:fld>
            <a:endParaRPr lang="es-ES"/>
          </a:p>
        </p:txBody>
      </p:sp>
    </p:spTree>
    <p:extLst>
      <p:ext uri="{BB962C8B-B14F-4D97-AF65-F5344CB8AC3E}">
        <p14:creationId xmlns:p14="http://schemas.microsoft.com/office/powerpoint/2010/main" val="3144149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n-GB" sz="1200" noProof="0" dirty="0"/>
              <a:t>High number of incidents reported to the police (1.598) versus small number of resolutions</a:t>
            </a:r>
            <a:r>
              <a:rPr lang="en-GB" sz="1200" baseline="0" noProof="0" dirty="0"/>
              <a:t>  around 200. (2014-2017)</a:t>
            </a:r>
          </a:p>
          <a:p>
            <a:pPr marL="171450" indent="-171450">
              <a:buFont typeface="Arial" panose="020B0604020202020204" pitchFamily="34" charset="0"/>
              <a:buChar char="•"/>
            </a:pPr>
            <a:r>
              <a:rPr lang="en-GB" sz="1200" baseline="0" noProof="0" dirty="0"/>
              <a:t>Available data bases only included cases of multi-personal tribunals (meaning penalties over 5 years)</a:t>
            </a:r>
            <a:endParaRPr lang="en-GB" sz="1200" noProof="0" dirty="0"/>
          </a:p>
          <a:p>
            <a:pPr marL="171450" indent="-171450">
              <a:buFont typeface="Arial" panose="020B0604020202020204" pitchFamily="34" charset="0"/>
              <a:buChar char="•"/>
            </a:pPr>
            <a:r>
              <a:rPr lang="en-GB" sz="1200" noProof="0" dirty="0"/>
              <a:t>Not single registration</a:t>
            </a:r>
            <a:r>
              <a:rPr lang="en-GB" sz="1200" baseline="0" noProof="0" dirty="0"/>
              <a:t> number along the whole process</a:t>
            </a:r>
          </a:p>
          <a:p>
            <a:pPr marL="171450" indent="-171450">
              <a:buFont typeface="Arial" panose="020B0604020202020204" pitchFamily="34" charset="0"/>
              <a:buChar char="•"/>
            </a:pPr>
            <a:r>
              <a:rPr lang="en-GB" sz="1200" baseline="0" noProof="0" dirty="0"/>
              <a:t>Administrative and penal procedures mixed</a:t>
            </a:r>
          </a:p>
          <a:p>
            <a:pPr marL="171450" indent="-171450">
              <a:buFont typeface="Arial" panose="020B0604020202020204" pitchFamily="34" charset="0"/>
              <a:buChar char="•"/>
            </a:pPr>
            <a:r>
              <a:rPr lang="en-GB" sz="1200" baseline="0" noProof="0" dirty="0"/>
              <a:t>Different IT applications in different regions and institutions, not compatible between them</a:t>
            </a:r>
          </a:p>
          <a:p>
            <a:pPr marL="171450" indent="-171450">
              <a:buFont typeface="Arial" panose="020B0604020202020204" pitchFamily="34" charset="0"/>
              <a:buChar char="•"/>
            </a:pPr>
            <a:r>
              <a:rPr lang="en-GB" sz="1200" baseline="0" noProof="0" dirty="0"/>
              <a:t>Not variables on hate crime</a:t>
            </a:r>
            <a:endParaRPr lang="en-GB" sz="1200" noProof="0" dirty="0"/>
          </a:p>
          <a:p>
            <a:endParaRPr lang="es-ES" dirty="0"/>
          </a:p>
        </p:txBody>
      </p:sp>
      <p:sp>
        <p:nvSpPr>
          <p:cNvPr id="4" name="Marcador de número de diapositiva 3"/>
          <p:cNvSpPr>
            <a:spLocks noGrp="1"/>
          </p:cNvSpPr>
          <p:nvPr>
            <p:ph type="sldNum" sz="quarter" idx="5"/>
          </p:nvPr>
        </p:nvSpPr>
        <p:spPr/>
        <p:txBody>
          <a:bodyPr/>
          <a:lstStyle/>
          <a:p>
            <a:fld id="{7622E3E5-CFED-4809-9BBD-729113E56487}" type="slidenum">
              <a:rPr lang="es-ES" smtClean="0"/>
              <a:t>6</a:t>
            </a:fld>
            <a:endParaRPr lang="es-ES"/>
          </a:p>
        </p:txBody>
      </p:sp>
    </p:spTree>
    <p:extLst>
      <p:ext uri="{BB962C8B-B14F-4D97-AF65-F5344CB8AC3E}">
        <p14:creationId xmlns:p14="http://schemas.microsoft.com/office/powerpoint/2010/main" val="1054506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panose="020B0604020202020204" pitchFamily="34" charset="0"/>
              <a:buChar char="•"/>
            </a:pPr>
            <a:r>
              <a:rPr lang="en-GB" sz="1200" noProof="0" dirty="0"/>
              <a:t>Report on definitions,</a:t>
            </a:r>
            <a:r>
              <a:rPr lang="en-GB" sz="1200" baseline="0" noProof="0" dirty="0"/>
              <a:t> what do we talk about when we refer to discrimination, hate crime, hate speech, etc. </a:t>
            </a:r>
          </a:p>
          <a:p>
            <a:pPr marL="171450" indent="-171450">
              <a:buFont typeface="Arial" panose="020B0604020202020204" pitchFamily="34" charset="0"/>
              <a:buChar char="•"/>
            </a:pPr>
            <a:endParaRPr lang="en-GB" sz="1200" baseline="0" noProof="0" dirty="0"/>
          </a:p>
          <a:p>
            <a:pPr marL="171450" indent="-171450">
              <a:buFont typeface="Arial" panose="020B0604020202020204" pitchFamily="34" charset="0"/>
              <a:buChar char="•"/>
            </a:pPr>
            <a:r>
              <a:rPr lang="en-GB" sz="1200" baseline="0" noProof="0" dirty="0"/>
              <a:t>Workshop to describe the situation of institutions, CSOs/ NGOs and internet social platforms on hate speech online</a:t>
            </a:r>
          </a:p>
          <a:p>
            <a:pPr marL="171450" indent="-171450">
              <a:buFont typeface="Arial" panose="020B0604020202020204" pitchFamily="34" charset="0"/>
              <a:buChar char="•"/>
            </a:pPr>
            <a:endParaRPr lang="en-GB" sz="1200" baseline="0" noProof="0" dirty="0"/>
          </a:p>
          <a:p>
            <a:pPr marL="171450" indent="-171450">
              <a:buFont typeface="Arial" panose="020B0604020202020204" pitchFamily="34" charset="0"/>
              <a:buChar char="•"/>
            </a:pPr>
            <a:r>
              <a:rPr lang="en-GB" sz="1200" baseline="0" noProof="0" dirty="0"/>
              <a:t>Participation in the monitoring of the Code of Conduct of the EU Commission (</a:t>
            </a:r>
            <a:r>
              <a:rPr lang="en-GB" sz="1200" baseline="0" noProof="0" dirty="0" err="1"/>
              <a:t>Oberaxe</a:t>
            </a:r>
            <a:r>
              <a:rPr lang="en-GB" sz="1200" baseline="0" noProof="0" dirty="0"/>
              <a:t>, National Office against Hate Crime (Interior Ministry)  Movimiento contra la intolerancia, FSG, FELGTB)</a:t>
            </a:r>
          </a:p>
          <a:p>
            <a:pPr marL="171450" indent="-171450">
              <a:buFont typeface="Arial" panose="020B0604020202020204" pitchFamily="34" charset="0"/>
              <a:buChar char="•"/>
            </a:pPr>
            <a:endParaRPr lang="en-GB" sz="1200" baseline="0" noProof="0" dirty="0"/>
          </a:p>
          <a:p>
            <a:pPr marL="171450" indent="-171450">
              <a:buFont typeface="Arial" panose="020B0604020202020204" pitchFamily="34" charset="0"/>
              <a:buChar char="•"/>
            </a:pPr>
            <a:r>
              <a:rPr lang="en-GB" sz="1200" baseline="0" noProof="0" dirty="0"/>
              <a:t>EU recommendation 2018/334. to adapt it to the Spanish situation. Developing proposals to work in a coordinated way</a:t>
            </a:r>
            <a:endParaRPr lang="es-ES" dirty="0"/>
          </a:p>
        </p:txBody>
      </p:sp>
      <p:sp>
        <p:nvSpPr>
          <p:cNvPr id="4" name="Marcador de número de diapositiva 3"/>
          <p:cNvSpPr>
            <a:spLocks noGrp="1"/>
          </p:cNvSpPr>
          <p:nvPr>
            <p:ph type="sldNum" sz="quarter" idx="5"/>
          </p:nvPr>
        </p:nvSpPr>
        <p:spPr/>
        <p:txBody>
          <a:bodyPr/>
          <a:lstStyle/>
          <a:p>
            <a:fld id="{7622E3E5-CFED-4809-9BBD-729113E56487}" type="slidenum">
              <a:rPr lang="es-ES" smtClean="0"/>
              <a:t>7</a:t>
            </a:fld>
            <a:endParaRPr lang="es-ES"/>
          </a:p>
        </p:txBody>
      </p:sp>
    </p:spTree>
    <p:extLst>
      <p:ext uri="{BB962C8B-B14F-4D97-AF65-F5344CB8AC3E}">
        <p14:creationId xmlns:p14="http://schemas.microsoft.com/office/powerpoint/2010/main" val="3165365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1">
              <a:buFont typeface="Wingdings" panose="05000000000000000000" pitchFamily="2" charset="2"/>
              <a:buChar char="§"/>
            </a:pPr>
            <a:r>
              <a:rPr lang="en-GB" sz="1000" noProof="0" dirty="0"/>
              <a:t>We </a:t>
            </a:r>
            <a:r>
              <a:rPr lang="en-GB" sz="1000" noProof="0" dirty="0" err="1"/>
              <a:t>choosed</a:t>
            </a:r>
            <a:r>
              <a:rPr lang="en-GB" sz="1000" noProof="0" dirty="0"/>
              <a:t> the collaboration way  as the EU.</a:t>
            </a:r>
          </a:p>
          <a:p>
            <a:pPr lvl="1">
              <a:buFont typeface="Wingdings" panose="05000000000000000000" pitchFamily="2" charset="2"/>
              <a:buChar char="§"/>
            </a:pPr>
            <a:r>
              <a:rPr lang="en-GB" sz="1000" noProof="0" dirty="0"/>
              <a:t>The work developing the protocol helped to understand each other</a:t>
            </a:r>
          </a:p>
        </p:txBody>
      </p:sp>
      <p:sp>
        <p:nvSpPr>
          <p:cNvPr id="4" name="Marcador de número de diapositiva 3"/>
          <p:cNvSpPr>
            <a:spLocks noGrp="1"/>
          </p:cNvSpPr>
          <p:nvPr>
            <p:ph type="sldNum" sz="quarter" idx="5"/>
          </p:nvPr>
        </p:nvSpPr>
        <p:spPr/>
        <p:txBody>
          <a:bodyPr/>
          <a:lstStyle/>
          <a:p>
            <a:fld id="{D44B0718-AE47-4386-A1D5-338DC8581A20}" type="slidenum">
              <a:rPr lang="es-ES" smtClean="0"/>
              <a:t>8</a:t>
            </a:fld>
            <a:endParaRPr lang="es-ES"/>
          </a:p>
        </p:txBody>
      </p:sp>
    </p:spTree>
    <p:extLst>
      <p:ext uri="{BB962C8B-B14F-4D97-AF65-F5344CB8AC3E}">
        <p14:creationId xmlns:p14="http://schemas.microsoft.com/office/powerpoint/2010/main" val="4253330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noProof="0" dirty="0"/>
              <a:t>Hate speech influenced by the media news</a:t>
            </a:r>
          </a:p>
          <a:p>
            <a:r>
              <a:rPr lang="en-GB" noProof="0" dirty="0"/>
              <a:t>Not much antisemitism but some times linked an others not</a:t>
            </a:r>
          </a:p>
        </p:txBody>
      </p:sp>
      <p:sp>
        <p:nvSpPr>
          <p:cNvPr id="4" name="Marcador de número de diapositiva 3"/>
          <p:cNvSpPr>
            <a:spLocks noGrp="1"/>
          </p:cNvSpPr>
          <p:nvPr>
            <p:ph type="sldNum" sz="quarter" idx="5"/>
          </p:nvPr>
        </p:nvSpPr>
        <p:spPr/>
        <p:txBody>
          <a:bodyPr/>
          <a:lstStyle/>
          <a:p>
            <a:fld id="{D44B0718-AE47-4386-A1D5-338DC8581A20}" type="slidenum">
              <a:rPr lang="es-ES" smtClean="0"/>
              <a:t>9</a:t>
            </a:fld>
            <a:endParaRPr lang="es-ES"/>
          </a:p>
        </p:txBody>
      </p:sp>
    </p:spTree>
    <p:extLst>
      <p:ext uri="{BB962C8B-B14F-4D97-AF65-F5344CB8AC3E}">
        <p14:creationId xmlns:p14="http://schemas.microsoft.com/office/powerpoint/2010/main" val="4244035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9066690-695E-4C19-83B3-F2C197D2E60F}" type="datetime1">
              <a:rPr lang="en-US" smtClean="0"/>
              <a:pPr/>
              <a:t>14-Oct-20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473297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973F50E-9C22-442B-9AD4-7B8B6D0DA683}" type="datetime1">
              <a:rPr lang="en-US" smtClean="0"/>
              <a:pPr/>
              <a:t>14-Oct-20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7387145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1" y="414778"/>
            <a:ext cx="7734300" cy="5757422"/>
          </a:xfrm>
        </p:spPr>
        <p:txBody>
          <a:bodyPr vert="eaVert" lIns="45720" tIns="0" rIns="45720" bIns="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445FE35-1E24-480F-8E0B-28FFAAA389C5}" type="datetime1">
              <a:rPr lang="en-US" smtClean="0"/>
              <a:pPr/>
              <a:t>14-Oct-20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2619449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14-Oct-20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11 Grupo"/>
          <p:cNvGrpSpPr/>
          <p:nvPr userDrawn="1"/>
        </p:nvGrpSpPr>
        <p:grpSpPr>
          <a:xfrm>
            <a:off x="7743093" y="488710"/>
            <a:ext cx="4172029" cy="840586"/>
            <a:chOff x="7743093" y="488710"/>
            <a:chExt cx="4172029" cy="840586"/>
          </a:xfrm>
        </p:grpSpPr>
        <p:pic>
          <p:nvPicPr>
            <p:cNvPr id="10" name="2 Imagen" descr="LOGO FISCALIA.png"/>
            <p:cNvPicPr>
              <a:picLocks noChangeAspect="1"/>
            </p:cNvPicPr>
            <p:nvPr userDrawn="1"/>
          </p:nvPicPr>
          <p:blipFill>
            <a:blip r:embed="rId2"/>
            <a:stretch>
              <a:fillRect/>
            </a:stretch>
          </p:blipFill>
          <p:spPr>
            <a:xfrm>
              <a:off x="7743093" y="488710"/>
              <a:ext cx="1031630" cy="840586"/>
            </a:xfrm>
            <a:prstGeom prst="rect">
              <a:avLst/>
            </a:prstGeom>
          </p:spPr>
        </p:pic>
        <p:pic>
          <p:nvPicPr>
            <p:cNvPr id="11" name="Imagen 6">
              <a:extLst>
                <a:ext uri="{FF2B5EF4-FFF2-40B4-BE49-F238E27FC236}">
                  <a16:creationId xmlns:a16="http://schemas.microsoft.com/office/drawing/2014/main" id="{C3116049-2E0B-43D6-8942-5A704AF5DEBF}"/>
                </a:ext>
              </a:extLst>
            </p:cNvPr>
            <p:cNvPicPr>
              <a:picLocks noChangeAspect="1"/>
            </p:cNvPicPr>
            <p:nvPr userDrawn="1"/>
          </p:nvPicPr>
          <p:blipFill>
            <a:blip r:embed="rId3"/>
            <a:stretch>
              <a:fillRect/>
            </a:stretch>
          </p:blipFill>
          <p:spPr>
            <a:xfrm>
              <a:off x="8748036" y="489678"/>
              <a:ext cx="3167086" cy="838206"/>
            </a:xfrm>
            <a:prstGeom prst="rect">
              <a:avLst/>
            </a:prstGeom>
          </p:spPr>
        </p:pic>
      </p:grpSp>
    </p:spTree>
    <p:extLst>
      <p:ext uri="{BB962C8B-B14F-4D97-AF65-F5344CB8AC3E}">
        <p14:creationId xmlns:p14="http://schemas.microsoft.com/office/powerpoint/2010/main" val="1405270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14-Oct-20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extLst>
      <p:ext uri="{BB962C8B-B14F-4D97-AF65-F5344CB8AC3E}">
        <p14:creationId xmlns:p14="http://schemas.microsoft.com/office/powerpoint/2010/main" val="126745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0EBB0C4-6273-4C6E-B9BD-2EDC30F1CD52}" type="datetimeFigureOut">
              <a:rPr lang="en-US" dirty="0"/>
              <a:pPr/>
              <a:t>14-Oct-20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5046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14-Oct-20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101335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14-Oct-20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168554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14-Oct-20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624765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14-Oct-20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grpSp>
        <p:nvGrpSpPr>
          <p:cNvPr id="10" name="9 Grupo"/>
          <p:cNvGrpSpPr/>
          <p:nvPr userDrawn="1"/>
        </p:nvGrpSpPr>
        <p:grpSpPr>
          <a:xfrm>
            <a:off x="7743093" y="488710"/>
            <a:ext cx="4172029" cy="840586"/>
            <a:chOff x="7743093" y="488710"/>
            <a:chExt cx="4172029" cy="840586"/>
          </a:xfrm>
        </p:grpSpPr>
        <p:pic>
          <p:nvPicPr>
            <p:cNvPr id="11" name="2 Imagen" descr="LOGO FISCALIA.png"/>
            <p:cNvPicPr>
              <a:picLocks noChangeAspect="1"/>
            </p:cNvPicPr>
            <p:nvPr userDrawn="1"/>
          </p:nvPicPr>
          <p:blipFill>
            <a:blip r:embed="rId2"/>
            <a:stretch>
              <a:fillRect/>
            </a:stretch>
          </p:blipFill>
          <p:spPr>
            <a:xfrm>
              <a:off x="7743093" y="488710"/>
              <a:ext cx="1031630" cy="840586"/>
            </a:xfrm>
            <a:prstGeom prst="rect">
              <a:avLst/>
            </a:prstGeom>
          </p:spPr>
        </p:pic>
        <p:pic>
          <p:nvPicPr>
            <p:cNvPr id="12" name="Imagen 6">
              <a:extLst>
                <a:ext uri="{FF2B5EF4-FFF2-40B4-BE49-F238E27FC236}">
                  <a16:creationId xmlns:a16="http://schemas.microsoft.com/office/drawing/2014/main" id="{C3116049-2E0B-43D6-8942-5A704AF5DEBF}"/>
                </a:ext>
              </a:extLst>
            </p:cNvPr>
            <p:cNvPicPr>
              <a:picLocks noChangeAspect="1"/>
            </p:cNvPicPr>
            <p:nvPr userDrawn="1"/>
          </p:nvPicPr>
          <p:blipFill>
            <a:blip r:embed="rId3"/>
            <a:stretch>
              <a:fillRect/>
            </a:stretch>
          </p:blipFill>
          <p:spPr>
            <a:xfrm>
              <a:off x="8748036" y="489678"/>
              <a:ext cx="3167086" cy="838206"/>
            </a:xfrm>
            <a:prstGeom prst="rect">
              <a:avLst/>
            </a:prstGeom>
          </p:spPr>
        </p:pic>
      </p:grpSp>
    </p:spTree>
    <p:extLst>
      <p:ext uri="{BB962C8B-B14F-4D97-AF65-F5344CB8AC3E}">
        <p14:creationId xmlns:p14="http://schemas.microsoft.com/office/powerpoint/2010/main" val="1314945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pPr/>
              <a:t>14-Oct-20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637052"/>
                </a:solidFill>
              </a:rPr>
              <a:pPr/>
              <a:t>‹#›</a:t>
            </a:fld>
            <a:endParaRPr lang="en-US" dirty="0">
              <a:solidFill>
                <a:srgbClr val="637052"/>
              </a:solidFill>
            </a:endParaRPr>
          </a:p>
        </p:txBody>
      </p:sp>
      <p:grpSp>
        <p:nvGrpSpPr>
          <p:cNvPr id="10" name="9 Grupo"/>
          <p:cNvGrpSpPr/>
          <p:nvPr userDrawn="1"/>
        </p:nvGrpSpPr>
        <p:grpSpPr>
          <a:xfrm>
            <a:off x="7743093" y="488710"/>
            <a:ext cx="4172029" cy="840586"/>
            <a:chOff x="7743093" y="488710"/>
            <a:chExt cx="4172029" cy="840586"/>
          </a:xfrm>
        </p:grpSpPr>
        <p:pic>
          <p:nvPicPr>
            <p:cNvPr id="11" name="2 Imagen" descr="LOGO FISCALIA.png"/>
            <p:cNvPicPr>
              <a:picLocks noChangeAspect="1"/>
            </p:cNvPicPr>
            <p:nvPr userDrawn="1"/>
          </p:nvPicPr>
          <p:blipFill>
            <a:blip r:embed="rId2"/>
            <a:stretch>
              <a:fillRect/>
            </a:stretch>
          </p:blipFill>
          <p:spPr>
            <a:xfrm>
              <a:off x="7743093" y="488710"/>
              <a:ext cx="1031630" cy="840586"/>
            </a:xfrm>
            <a:prstGeom prst="rect">
              <a:avLst/>
            </a:prstGeom>
          </p:spPr>
        </p:pic>
        <p:pic>
          <p:nvPicPr>
            <p:cNvPr id="12" name="Imagen 6">
              <a:extLst>
                <a:ext uri="{FF2B5EF4-FFF2-40B4-BE49-F238E27FC236}">
                  <a16:creationId xmlns:a16="http://schemas.microsoft.com/office/drawing/2014/main" id="{C3116049-2E0B-43D6-8942-5A704AF5DEBF}"/>
                </a:ext>
              </a:extLst>
            </p:cNvPr>
            <p:cNvPicPr>
              <a:picLocks noChangeAspect="1"/>
            </p:cNvPicPr>
            <p:nvPr userDrawn="1"/>
          </p:nvPicPr>
          <p:blipFill>
            <a:blip r:embed="rId3"/>
            <a:stretch>
              <a:fillRect/>
            </a:stretch>
          </p:blipFill>
          <p:spPr>
            <a:xfrm>
              <a:off x="8748036" y="489678"/>
              <a:ext cx="3167086" cy="838206"/>
            </a:xfrm>
            <a:prstGeom prst="rect">
              <a:avLst/>
            </a:prstGeom>
          </p:spPr>
        </p:pic>
      </p:grpSp>
    </p:spTree>
    <p:extLst>
      <p:ext uri="{BB962C8B-B14F-4D97-AF65-F5344CB8AC3E}">
        <p14:creationId xmlns:p14="http://schemas.microsoft.com/office/powerpoint/2010/main" val="189136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61A06D9-C3CF-4EDE-84B0-221524E3F7D5}" type="datetime1">
              <a:rPr lang="en-US" smtClean="0"/>
              <a:pPr/>
              <a:t>14-Oct-20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extLst>
      <p:ext uri="{BB962C8B-B14F-4D97-AF65-F5344CB8AC3E}">
        <p14:creationId xmlns:p14="http://schemas.microsoft.com/office/powerpoint/2010/main" val="714375504"/>
      </p:ext>
    </p:extLst>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C9CAD897-D46E-4AD2-BD9B-49DD3E640873}" type="datetimeFigureOut">
              <a:rPr lang="en-US" dirty="0"/>
              <a:pPr/>
              <a:t>14-Oct-20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grpSp>
        <p:nvGrpSpPr>
          <p:cNvPr id="10" name="9 Grupo"/>
          <p:cNvGrpSpPr/>
          <p:nvPr userDrawn="1"/>
        </p:nvGrpSpPr>
        <p:grpSpPr>
          <a:xfrm>
            <a:off x="7743093" y="488710"/>
            <a:ext cx="4172029" cy="840586"/>
            <a:chOff x="7743093" y="488710"/>
            <a:chExt cx="4172029" cy="840586"/>
          </a:xfrm>
        </p:grpSpPr>
        <p:pic>
          <p:nvPicPr>
            <p:cNvPr id="11" name="2 Imagen" descr="LOGO FISCALIA.png"/>
            <p:cNvPicPr>
              <a:picLocks noChangeAspect="1"/>
            </p:cNvPicPr>
            <p:nvPr userDrawn="1"/>
          </p:nvPicPr>
          <p:blipFill>
            <a:blip r:embed="rId3"/>
            <a:stretch>
              <a:fillRect/>
            </a:stretch>
          </p:blipFill>
          <p:spPr>
            <a:xfrm>
              <a:off x="7743093" y="488710"/>
              <a:ext cx="1031630" cy="840586"/>
            </a:xfrm>
            <a:prstGeom prst="rect">
              <a:avLst/>
            </a:prstGeom>
          </p:spPr>
        </p:pic>
        <p:pic>
          <p:nvPicPr>
            <p:cNvPr id="12" name="Imagen 6">
              <a:extLst>
                <a:ext uri="{FF2B5EF4-FFF2-40B4-BE49-F238E27FC236}">
                  <a16:creationId xmlns:a16="http://schemas.microsoft.com/office/drawing/2014/main" id="{C3116049-2E0B-43D6-8942-5A704AF5DEBF}"/>
                </a:ext>
              </a:extLst>
            </p:cNvPr>
            <p:cNvPicPr>
              <a:picLocks noChangeAspect="1"/>
            </p:cNvPicPr>
            <p:nvPr userDrawn="1"/>
          </p:nvPicPr>
          <p:blipFill>
            <a:blip r:embed="rId4"/>
            <a:stretch>
              <a:fillRect/>
            </a:stretch>
          </p:blipFill>
          <p:spPr>
            <a:xfrm>
              <a:off x="8748036" y="489678"/>
              <a:ext cx="3167086" cy="838206"/>
            </a:xfrm>
            <a:prstGeom prst="rect">
              <a:avLst/>
            </a:prstGeom>
          </p:spPr>
        </p:pic>
      </p:grpSp>
    </p:spTree>
    <p:extLst>
      <p:ext uri="{BB962C8B-B14F-4D97-AF65-F5344CB8AC3E}">
        <p14:creationId xmlns:p14="http://schemas.microsoft.com/office/powerpoint/2010/main" val="571130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14-Oct-20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grpSp>
        <p:nvGrpSpPr>
          <p:cNvPr id="7" name="6 Grupo"/>
          <p:cNvGrpSpPr/>
          <p:nvPr userDrawn="1"/>
        </p:nvGrpSpPr>
        <p:grpSpPr>
          <a:xfrm>
            <a:off x="7743093" y="488710"/>
            <a:ext cx="4172029" cy="840586"/>
            <a:chOff x="7743093" y="488710"/>
            <a:chExt cx="4172029" cy="840586"/>
          </a:xfrm>
        </p:grpSpPr>
        <p:pic>
          <p:nvPicPr>
            <p:cNvPr id="8" name="2 Imagen" descr="LOGO FISCALIA.png"/>
            <p:cNvPicPr>
              <a:picLocks noChangeAspect="1"/>
            </p:cNvPicPr>
            <p:nvPr userDrawn="1"/>
          </p:nvPicPr>
          <p:blipFill>
            <a:blip r:embed="rId2"/>
            <a:stretch>
              <a:fillRect/>
            </a:stretch>
          </p:blipFill>
          <p:spPr>
            <a:xfrm>
              <a:off x="7743093" y="488710"/>
              <a:ext cx="1031630" cy="840586"/>
            </a:xfrm>
            <a:prstGeom prst="rect">
              <a:avLst/>
            </a:prstGeom>
          </p:spPr>
        </p:pic>
        <p:pic>
          <p:nvPicPr>
            <p:cNvPr id="9" name="Imagen 6">
              <a:extLst>
                <a:ext uri="{FF2B5EF4-FFF2-40B4-BE49-F238E27FC236}">
                  <a16:creationId xmlns:a16="http://schemas.microsoft.com/office/drawing/2014/main" id="{C3116049-2E0B-43D6-8942-5A704AF5DEBF}"/>
                </a:ext>
              </a:extLst>
            </p:cNvPr>
            <p:cNvPicPr>
              <a:picLocks noChangeAspect="1"/>
            </p:cNvPicPr>
            <p:nvPr userDrawn="1"/>
          </p:nvPicPr>
          <p:blipFill>
            <a:blip r:embed="rId3"/>
            <a:stretch>
              <a:fillRect/>
            </a:stretch>
          </p:blipFill>
          <p:spPr>
            <a:xfrm>
              <a:off x="8748036" y="489678"/>
              <a:ext cx="3167086" cy="838206"/>
            </a:xfrm>
            <a:prstGeom prst="rect">
              <a:avLst/>
            </a:prstGeom>
          </p:spPr>
        </p:pic>
      </p:grpSp>
    </p:spTree>
    <p:extLst>
      <p:ext uri="{BB962C8B-B14F-4D97-AF65-F5344CB8AC3E}">
        <p14:creationId xmlns:p14="http://schemas.microsoft.com/office/powerpoint/2010/main" val="27044726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14-Oct-20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grpSp>
        <p:nvGrpSpPr>
          <p:cNvPr id="9" name="8 Grupo"/>
          <p:cNvGrpSpPr/>
          <p:nvPr userDrawn="1"/>
        </p:nvGrpSpPr>
        <p:grpSpPr>
          <a:xfrm>
            <a:off x="7743093" y="488710"/>
            <a:ext cx="4172029" cy="840586"/>
            <a:chOff x="7743093" y="488710"/>
            <a:chExt cx="4172029" cy="840586"/>
          </a:xfrm>
        </p:grpSpPr>
        <p:pic>
          <p:nvPicPr>
            <p:cNvPr id="10" name="2 Imagen" descr="LOGO FISCALIA.png"/>
            <p:cNvPicPr>
              <a:picLocks noChangeAspect="1"/>
            </p:cNvPicPr>
            <p:nvPr userDrawn="1"/>
          </p:nvPicPr>
          <p:blipFill>
            <a:blip r:embed="rId2"/>
            <a:stretch>
              <a:fillRect/>
            </a:stretch>
          </p:blipFill>
          <p:spPr>
            <a:xfrm>
              <a:off x="7743093" y="488710"/>
              <a:ext cx="1031630" cy="840586"/>
            </a:xfrm>
            <a:prstGeom prst="rect">
              <a:avLst/>
            </a:prstGeom>
          </p:spPr>
        </p:pic>
        <p:pic>
          <p:nvPicPr>
            <p:cNvPr id="11" name="Imagen 6">
              <a:extLst>
                <a:ext uri="{FF2B5EF4-FFF2-40B4-BE49-F238E27FC236}">
                  <a16:creationId xmlns:a16="http://schemas.microsoft.com/office/drawing/2014/main" id="{C3116049-2E0B-43D6-8942-5A704AF5DEBF}"/>
                </a:ext>
              </a:extLst>
            </p:cNvPr>
            <p:cNvPicPr>
              <a:picLocks noChangeAspect="1"/>
            </p:cNvPicPr>
            <p:nvPr userDrawn="1"/>
          </p:nvPicPr>
          <p:blipFill>
            <a:blip r:embed="rId3"/>
            <a:stretch>
              <a:fillRect/>
            </a:stretch>
          </p:blipFill>
          <p:spPr>
            <a:xfrm>
              <a:off x="8748036" y="489678"/>
              <a:ext cx="3167086" cy="838206"/>
            </a:xfrm>
            <a:prstGeom prst="rect">
              <a:avLst/>
            </a:prstGeom>
          </p:spPr>
        </p:pic>
      </p:grpSp>
    </p:spTree>
    <p:extLst>
      <p:ext uri="{BB962C8B-B14F-4D97-AF65-F5344CB8AC3E}">
        <p14:creationId xmlns:p14="http://schemas.microsoft.com/office/powerpoint/2010/main" val="984332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6670C8E9-9BE8-4BC9-8FD4-A3212FBB8C63}" type="datetimeFigureOut">
              <a:rPr lang="es-ES" smtClean="0">
                <a:solidFill>
                  <a:prstClr val="black">
                    <a:tint val="75000"/>
                  </a:prstClr>
                </a:solidFill>
              </a:rPr>
              <a:pPr/>
              <a:t>14/10/2020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342DCF-959F-4977-B151-962C3C927C4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401547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670C8E9-9BE8-4BC9-8FD4-A3212FBB8C63}" type="datetimeFigureOut">
              <a:rPr lang="es-ES" smtClean="0">
                <a:solidFill>
                  <a:prstClr val="black">
                    <a:tint val="75000"/>
                  </a:prstClr>
                </a:solidFill>
              </a:rPr>
              <a:pPr/>
              <a:t>14/10/2020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342DCF-959F-4977-B151-962C3C927C4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40475240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670C8E9-9BE8-4BC9-8FD4-A3212FBB8C63}" type="datetimeFigureOut">
              <a:rPr lang="es-ES" smtClean="0">
                <a:solidFill>
                  <a:prstClr val="black">
                    <a:tint val="75000"/>
                  </a:prstClr>
                </a:solidFill>
              </a:rPr>
              <a:pPr/>
              <a:t>14/10/2020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342DCF-959F-4977-B151-962C3C927C4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974756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6670C8E9-9BE8-4BC9-8FD4-A3212FBB8C63}" type="datetimeFigureOut">
              <a:rPr lang="es-ES" smtClean="0">
                <a:solidFill>
                  <a:prstClr val="black">
                    <a:tint val="75000"/>
                  </a:prstClr>
                </a:solidFill>
              </a:rPr>
              <a:pPr/>
              <a:t>14/10/2020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342DCF-959F-4977-B151-962C3C927C4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762768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6670C8E9-9BE8-4BC9-8FD4-A3212FBB8C63}" type="datetimeFigureOut">
              <a:rPr lang="es-ES" smtClean="0">
                <a:solidFill>
                  <a:prstClr val="black">
                    <a:tint val="75000"/>
                  </a:prstClr>
                </a:solidFill>
              </a:rPr>
              <a:pPr/>
              <a:t>14/10/2020</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07342DCF-959F-4977-B151-962C3C927C4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6529587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6670C8E9-9BE8-4BC9-8FD4-A3212FBB8C63}" type="datetimeFigureOut">
              <a:rPr lang="es-ES" smtClean="0">
                <a:solidFill>
                  <a:prstClr val="black">
                    <a:tint val="75000"/>
                  </a:prstClr>
                </a:solidFill>
              </a:rPr>
              <a:pPr/>
              <a:t>14/10/2020</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7342DCF-959F-4977-B151-962C3C927C4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847710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670C8E9-9BE8-4BC9-8FD4-A3212FBB8C63}" type="datetimeFigureOut">
              <a:rPr lang="es-ES" smtClean="0">
                <a:solidFill>
                  <a:prstClr val="black">
                    <a:tint val="75000"/>
                  </a:prstClr>
                </a:solidFill>
              </a:rPr>
              <a:pPr/>
              <a:t>14/10/2020</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07342DCF-959F-4977-B151-962C3C927C4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960470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E1728B9B-9008-4CFF-9709-00D9C3FAAB33}" type="datetime1">
              <a:rPr lang="en-US" smtClean="0"/>
              <a:pPr/>
              <a:t>14-Oct-20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5333846"/>
      </p:ext>
    </p:extLst>
  </p:cSld>
  <p:clrMapOvr>
    <a:masterClrMapping/>
  </p:clrMapOvr>
  <p:transition spd="slow">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670C8E9-9BE8-4BC9-8FD4-A3212FBB8C63}" type="datetimeFigureOut">
              <a:rPr lang="es-ES" smtClean="0">
                <a:solidFill>
                  <a:prstClr val="black">
                    <a:tint val="75000"/>
                  </a:prstClr>
                </a:solidFill>
              </a:rPr>
              <a:pPr/>
              <a:t>14/10/2020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342DCF-959F-4977-B151-962C3C927C4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23763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670C8E9-9BE8-4BC9-8FD4-A3212FBB8C63}" type="datetimeFigureOut">
              <a:rPr lang="es-ES" smtClean="0">
                <a:solidFill>
                  <a:prstClr val="black">
                    <a:tint val="75000"/>
                  </a:prstClr>
                </a:solidFill>
              </a:rPr>
              <a:pPr/>
              <a:t>14/10/2020</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342DCF-959F-4977-B151-962C3C927C4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1918631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670C8E9-9BE8-4BC9-8FD4-A3212FBB8C63}" type="datetimeFigureOut">
              <a:rPr lang="es-ES" smtClean="0">
                <a:solidFill>
                  <a:prstClr val="black">
                    <a:tint val="75000"/>
                  </a:prstClr>
                </a:solidFill>
              </a:rPr>
              <a:pPr/>
              <a:t>14/10/2020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342DCF-959F-4977-B151-962C3C927C4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7020844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670C8E9-9BE8-4BC9-8FD4-A3212FBB8C63}" type="datetimeFigureOut">
              <a:rPr lang="es-ES" smtClean="0">
                <a:solidFill>
                  <a:prstClr val="black">
                    <a:tint val="75000"/>
                  </a:prstClr>
                </a:solidFill>
              </a:rPr>
              <a:pPr/>
              <a:t>14/10/2020</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342DCF-959F-4977-B151-962C3C927C4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2421862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03F2B97-2950-4EFB-A2C9-A19B0BD15B6A}" type="datetime1">
              <a:rPr lang="en-US" smtClean="0"/>
              <a:pPr/>
              <a:t>14-Oct-20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0869221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635D5826-BD95-4251-A047-140EB5C4A9AA}" type="datetime1">
              <a:rPr lang="en-US" smtClean="0"/>
              <a:pPr/>
              <a:t>14-Oct-20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2197788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B174478-CEE1-48C8-9A24-E1A862197500}" type="datetime1">
              <a:rPr lang="en-US" smtClean="0"/>
              <a:pPr/>
              <a:t>14-Oct-20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2299239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AB8CCE8-A734-42D8-9C57-8FD7302F37BB}" type="datetime1">
              <a:rPr lang="en-US" smtClean="0"/>
              <a:pPr/>
              <a:t>14-Oct-20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13641912"/>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27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Date Placeholder 4"/>
          <p:cNvSpPr>
            <a:spLocks noGrp="1"/>
          </p:cNvSpPr>
          <p:nvPr>
            <p:ph type="dt" sz="half" idx="10"/>
          </p:nvPr>
        </p:nvSpPr>
        <p:spPr>
          <a:xfrm>
            <a:off x="465513" y="6459787"/>
            <a:ext cx="2618511" cy="365125"/>
          </a:xfrm>
        </p:spPr>
        <p:txBody>
          <a:bodyPr/>
          <a:lstStyle>
            <a:lvl1pPr algn="l">
              <a:defRPr/>
            </a:lvl1pPr>
          </a:lstStyle>
          <a:p>
            <a:fld id="{16990D9D-CFB2-449D-B23D-1B57346145A1}" type="datetime1">
              <a:rPr lang="en-US" smtClean="0"/>
              <a:pPr/>
              <a:t>14-Oct-20</a:t>
            </a:fld>
            <a:endParaRPr lang="en-US" dirty="0"/>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endParaRPr lang="en-US" dirty="0">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solidFill>
                  <a:srgbClr val="637052"/>
                </a:solidFill>
              </a:rPr>
              <a:pPr/>
              <a:t>‹#›</a:t>
            </a:fld>
            <a:endParaRPr lang="en-US" dirty="0">
              <a:solidFill>
                <a:srgbClr val="637052"/>
              </a:solidFill>
            </a:endParaRPr>
          </a:p>
        </p:txBody>
      </p:sp>
    </p:spTree>
    <p:extLst>
      <p:ext uri="{BB962C8B-B14F-4D97-AF65-F5344CB8AC3E}">
        <p14:creationId xmlns:p14="http://schemas.microsoft.com/office/powerpoint/2010/main" val="3939423923"/>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27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D5A663-DC32-4683-8628-DFD50662B17C}" type="datetime1">
              <a:rPr lang="en-US" smtClean="0"/>
              <a:pPr/>
              <a:t>14-Oct-20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3539774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2" y="6459787"/>
            <a:ext cx="2472271" cy="365125"/>
          </a:xfrm>
          <a:prstGeom prst="rect">
            <a:avLst/>
          </a:prstGeom>
        </p:spPr>
        <p:txBody>
          <a:bodyPr vert="horz" lIns="91440" tIns="45720" rIns="91440" bIns="45720" rtlCol="0" anchor="ctr"/>
          <a:lstStyle>
            <a:lvl1pPr algn="l">
              <a:defRPr sz="675">
                <a:solidFill>
                  <a:srgbClr val="FFFFFF"/>
                </a:solidFill>
              </a:defRPr>
            </a:lvl1pPr>
          </a:lstStyle>
          <a:p>
            <a:pPr defTabSz="342900"/>
            <a:fld id="{3F37DCD3-1822-4FDC-BD9F-FE056F6B256C}" type="datetime1">
              <a:rPr lang="en-US" smtClean="0"/>
              <a:pPr defTabSz="342900"/>
              <a:t>14-Oct-20</a:t>
            </a:fld>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675" cap="all" baseline="0">
                <a:solidFill>
                  <a:srgbClr val="FFFFFF"/>
                </a:solidFill>
              </a:defRPr>
            </a:lvl1pPr>
          </a:lstStyle>
          <a:p>
            <a:pPr defTabSz="342900"/>
            <a:endParaRPr lang="en-US" dirty="0"/>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788">
                <a:solidFill>
                  <a:srgbClr val="FFFFFF"/>
                </a:solidFill>
              </a:defRPr>
            </a:lvl1pPr>
          </a:lstStyle>
          <a:p>
            <a:pPr defTabSz="342900"/>
            <a:fld id="{4FAB73BC-B049-4115-A692-8D63A059BFB8}" type="slidenum">
              <a:rPr lang="en-US" smtClean="0"/>
              <a:pPr defTabSz="34290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0353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457200"/>
            <a:fld id="{98624D31-43A5-475A-80CF-332C9F6DCF35}" type="datetimeFigureOut">
              <a:rPr lang="en-US" dirty="0"/>
              <a:pPr defTabSz="457200"/>
              <a:t>14-Oct-20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457200"/>
            <a:fld id="{4FAB73BC-B049-4115-A692-8D63A059BFB8}" type="slidenum">
              <a:rPr lang="en-US" dirty="0"/>
              <a:pPr defTabSz="45720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28618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70C8E9-9BE8-4BC9-8FD4-A3212FBB8C63}" type="datetimeFigureOut">
              <a:rPr lang="es-ES" smtClean="0">
                <a:solidFill>
                  <a:prstClr val="black">
                    <a:tint val="75000"/>
                  </a:prstClr>
                </a:solidFill>
              </a:rPr>
              <a:pPr/>
              <a:t>14/10/2020</a:t>
            </a:fld>
            <a:endParaRPr lang="es-ES">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342DCF-959F-4977-B151-962C3C927C44}"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val="33996899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hyperlink" Target="mailto:oberaxe@mitramiss.es"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 Id="rId5" Type="http://schemas.openxmlformats.org/officeDocument/2006/relationships/image" Target="../media/image38.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extLst>
              <a:ext uri="{FF2B5EF4-FFF2-40B4-BE49-F238E27FC236}">
                <a16:creationId xmlns:a16="http://schemas.microsoft.com/office/drawing/2014/main" id="{68952402-3CD9-471E-B1B2-C7F6008EF199}"/>
              </a:ext>
            </a:extLst>
          </p:cNvPr>
          <p:cNvSpPr txBox="1"/>
          <p:nvPr/>
        </p:nvSpPr>
        <p:spPr>
          <a:xfrm>
            <a:off x="660896" y="1145393"/>
            <a:ext cx="10870207" cy="2031325"/>
          </a:xfrm>
          <a:prstGeom prst="rect">
            <a:avLst/>
          </a:prstGeom>
          <a:solidFill>
            <a:schemeClr val="bg1"/>
          </a:solidFill>
        </p:spPr>
        <p:txBody>
          <a:bodyPr wrap="square" rtlCol="0">
            <a:spAutoFit/>
          </a:bodyPr>
          <a:lstStyle/>
          <a:p>
            <a:pPr algn="ctr" defTabSz="457200"/>
            <a:endParaRPr lang="es-ES" sz="3200" b="1" dirty="0">
              <a:solidFill>
                <a:srgbClr val="800000"/>
              </a:solidFill>
            </a:endParaRPr>
          </a:p>
          <a:p>
            <a:pPr algn="ctr" defTabSz="457200"/>
            <a:r>
              <a:rPr lang="en-US" sz="3600" b="1" dirty="0">
                <a:solidFill>
                  <a:srgbClr val="800000"/>
                </a:solidFill>
              </a:rPr>
              <a:t> </a:t>
            </a:r>
            <a:r>
              <a:rPr lang="en-GB" sz="3600" b="1" dirty="0">
                <a:solidFill>
                  <a:srgbClr val="800000"/>
                </a:solidFill>
              </a:rPr>
              <a:t>INACH’s 2020 Annual Conference on antisemitism </a:t>
            </a:r>
          </a:p>
          <a:p>
            <a:pPr algn="ctr" defTabSz="457200"/>
            <a:r>
              <a:rPr lang="en-GB" sz="3600" dirty="0">
                <a:solidFill>
                  <a:srgbClr val="800000"/>
                </a:solidFill>
              </a:rPr>
              <a:t>14th October 2020</a:t>
            </a:r>
          </a:p>
          <a:p>
            <a:pPr algn="ctr" defTabSz="457200"/>
            <a:endParaRPr lang="es-ES" sz="2200" dirty="0">
              <a:solidFill>
                <a:srgbClr val="000000"/>
              </a:solidFill>
            </a:endParaRPr>
          </a:p>
        </p:txBody>
      </p:sp>
      <p:sp>
        <p:nvSpPr>
          <p:cNvPr id="6" name="Rectángulo 5"/>
          <p:cNvSpPr/>
          <p:nvPr/>
        </p:nvSpPr>
        <p:spPr>
          <a:xfrm>
            <a:off x="7641614" y="234441"/>
            <a:ext cx="4505498" cy="1303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FB57E642-8C87-4689-8B1E-A586535D09B8}"/>
              </a:ext>
            </a:extLst>
          </p:cNvPr>
          <p:cNvSpPr txBox="1"/>
          <p:nvPr/>
        </p:nvSpPr>
        <p:spPr>
          <a:xfrm>
            <a:off x="0" y="2995704"/>
            <a:ext cx="12192000" cy="3447098"/>
          </a:xfrm>
          <a:prstGeom prst="rect">
            <a:avLst/>
          </a:prstGeom>
          <a:solidFill>
            <a:schemeClr val="accent2">
              <a:lumMod val="60000"/>
              <a:lumOff val="40000"/>
            </a:schemeClr>
          </a:solidFill>
        </p:spPr>
        <p:txBody>
          <a:bodyPr wrap="square" rtlCol="0">
            <a:spAutoFit/>
          </a:bodyPr>
          <a:lstStyle/>
          <a:p>
            <a:pPr algn="ctr" defTabSz="457200"/>
            <a:r>
              <a:rPr lang="en-GB" sz="3800" b="1" dirty="0">
                <a:solidFill>
                  <a:schemeClr val="bg1"/>
                </a:solidFill>
              </a:rPr>
              <a:t>The use of law to combat antisemitism and Holocaust denial </a:t>
            </a:r>
          </a:p>
          <a:p>
            <a:pPr algn="ctr" defTabSz="457200"/>
            <a:r>
              <a:rPr lang="en-GB" sz="2400" dirty="0">
                <a:solidFill>
                  <a:srgbClr val="000000"/>
                </a:solidFill>
              </a:rPr>
              <a:t>Karoline Fernandez de la Hoz, director of OBERAXE,</a:t>
            </a:r>
          </a:p>
          <a:p>
            <a:pPr algn="ctr" defTabSz="457200"/>
            <a:r>
              <a:rPr lang="en-GB" sz="2400" dirty="0">
                <a:solidFill>
                  <a:srgbClr val="000000"/>
                </a:solidFill>
              </a:rPr>
              <a:t>Director of the Spanish monitoring centre for racism and xenophobia (OBERAXE)</a:t>
            </a:r>
          </a:p>
          <a:p>
            <a:pPr algn="ctr" defTabSz="457200"/>
            <a:r>
              <a:rPr lang="en-GB" sz="2400" dirty="0">
                <a:solidFill>
                  <a:srgbClr val="000000"/>
                </a:solidFill>
              </a:rPr>
              <a:t> Secretary of State of Migrations</a:t>
            </a:r>
          </a:p>
          <a:p>
            <a:pPr algn="ctr" defTabSz="457200"/>
            <a:r>
              <a:rPr lang="en-GB" sz="2400" dirty="0">
                <a:solidFill>
                  <a:srgbClr val="000000"/>
                </a:solidFill>
              </a:rPr>
              <a:t>Ministry of Inclusion, Social Security and Migrations	</a:t>
            </a:r>
          </a:p>
          <a:p>
            <a:pPr algn="ctr" defTabSz="457200"/>
            <a:endParaRPr lang="es-ES" sz="2400" dirty="0">
              <a:solidFill>
                <a:srgbClr val="000000"/>
              </a:solidFill>
            </a:endParaRPr>
          </a:p>
          <a:p>
            <a:pPr defTabSz="457200"/>
            <a:endParaRPr lang="es-ES" sz="2200" dirty="0">
              <a:solidFill>
                <a:srgbClr val="000000"/>
              </a:solidFill>
            </a:endParaRPr>
          </a:p>
        </p:txBody>
      </p:sp>
      <p:pic>
        <p:nvPicPr>
          <p:cNvPr id="10" name="Imagen 9">
            <a:extLst>
              <a:ext uri="{FF2B5EF4-FFF2-40B4-BE49-F238E27FC236}">
                <a16:creationId xmlns:a16="http://schemas.microsoft.com/office/drawing/2014/main" id="{6B56AA6D-022B-40F9-8D49-5ED54C84247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7823" y="5798567"/>
            <a:ext cx="1184646" cy="824992"/>
          </a:xfrm>
          <a:prstGeom prst="rect">
            <a:avLst/>
          </a:prstGeom>
          <a:noFill/>
          <a:ln>
            <a:noFill/>
          </a:ln>
        </p:spPr>
      </p:pic>
      <p:pic>
        <p:nvPicPr>
          <p:cNvPr id="8" name="Imagen 7">
            <a:extLst>
              <a:ext uri="{FF2B5EF4-FFF2-40B4-BE49-F238E27FC236}">
                <a16:creationId xmlns:a16="http://schemas.microsoft.com/office/drawing/2014/main" id="{2E8D3E0B-1872-464F-AC18-328E7ACF43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9044" y="5812023"/>
            <a:ext cx="3733282" cy="824992"/>
          </a:xfrm>
          <a:prstGeom prst="rect">
            <a:avLst/>
          </a:prstGeom>
        </p:spPr>
      </p:pic>
      <p:pic>
        <p:nvPicPr>
          <p:cNvPr id="2" name="Imagen 1">
            <a:extLst>
              <a:ext uri="{FF2B5EF4-FFF2-40B4-BE49-F238E27FC236}">
                <a16:creationId xmlns:a16="http://schemas.microsoft.com/office/drawing/2014/main" id="{C992D1F8-12FC-4542-BFF0-368063741D21}"/>
              </a:ext>
            </a:extLst>
          </p:cNvPr>
          <p:cNvPicPr>
            <a:picLocks noChangeAspect="1"/>
          </p:cNvPicPr>
          <p:nvPr/>
        </p:nvPicPr>
        <p:blipFill>
          <a:blip r:embed="rId5"/>
          <a:stretch>
            <a:fillRect/>
          </a:stretch>
        </p:blipFill>
        <p:spPr>
          <a:xfrm>
            <a:off x="335336" y="322693"/>
            <a:ext cx="2162175" cy="752475"/>
          </a:xfrm>
          <a:prstGeom prst="rect">
            <a:avLst/>
          </a:prstGeom>
        </p:spPr>
      </p:pic>
    </p:spTree>
    <p:extLst>
      <p:ext uri="{BB962C8B-B14F-4D97-AF65-F5344CB8AC3E}">
        <p14:creationId xmlns:p14="http://schemas.microsoft.com/office/powerpoint/2010/main" val="303699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2">
            <a:extLst>
              <a:ext uri="{FF2B5EF4-FFF2-40B4-BE49-F238E27FC236}">
                <a16:creationId xmlns:a16="http://schemas.microsoft.com/office/drawing/2014/main" id="{53E723E0-0445-4ABB-9B59-247498360861}"/>
              </a:ext>
            </a:extLst>
          </p:cNvPr>
          <p:cNvSpPr txBox="1">
            <a:spLocks/>
          </p:cNvSpPr>
          <p:nvPr/>
        </p:nvSpPr>
        <p:spPr>
          <a:xfrm>
            <a:off x="6733649" y="275573"/>
            <a:ext cx="5040818" cy="5887232"/>
          </a:xfrm>
          <a:prstGeom prst="rect">
            <a:avLst/>
          </a:prstGeom>
          <a:solidFill>
            <a:schemeClr val="accent1">
              <a:lumMod val="20000"/>
              <a:lumOff val="8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GB" sz="2800" b="1" dirty="0">
              <a:solidFill>
                <a:srgbClr val="C00000"/>
              </a:solidFill>
            </a:endParaRPr>
          </a:p>
          <a:p>
            <a:pPr marL="0" indent="0">
              <a:buNone/>
            </a:pPr>
            <a:r>
              <a:rPr lang="en-GB" sz="2800" b="1" dirty="0">
                <a:solidFill>
                  <a:srgbClr val="C00000"/>
                </a:solidFill>
              </a:rPr>
              <a:t>    Objective</a:t>
            </a:r>
            <a:r>
              <a:rPr lang="en-GB" sz="2800" dirty="0"/>
              <a:t> </a:t>
            </a:r>
          </a:p>
          <a:p>
            <a:pPr marL="0" indent="0">
              <a:buNone/>
            </a:pPr>
            <a:endParaRPr lang="en-GB" sz="2800" dirty="0"/>
          </a:p>
          <a:p>
            <a:pPr marL="0" indent="0" algn="ctr">
              <a:buNone/>
            </a:pPr>
            <a:r>
              <a:rPr lang="en-GB" sz="2800" dirty="0"/>
              <a:t> Contribute to improve capacity</a:t>
            </a:r>
          </a:p>
          <a:p>
            <a:pPr marL="0" indent="0" algn="ctr">
              <a:buNone/>
            </a:pPr>
            <a:r>
              <a:rPr lang="en-GB" sz="2800" dirty="0"/>
              <a:t>of public authorities and key partners to identify, </a:t>
            </a:r>
          </a:p>
          <a:p>
            <a:pPr marL="0" indent="0" algn="ctr">
              <a:buNone/>
            </a:pPr>
            <a:r>
              <a:rPr lang="en-GB" sz="2800" dirty="0"/>
              <a:t>analyse and evaluate</a:t>
            </a:r>
          </a:p>
          <a:p>
            <a:pPr marL="0" indent="0" algn="ctr">
              <a:buNone/>
            </a:pPr>
            <a:r>
              <a:rPr lang="en-GB" sz="2800" dirty="0"/>
              <a:t> </a:t>
            </a:r>
            <a:r>
              <a:rPr lang="en-GB" sz="2800" b="1" dirty="0"/>
              <a:t>racist, xenophobic, </a:t>
            </a:r>
            <a:r>
              <a:rPr lang="en-GB" sz="2800" b="1" dirty="0" err="1"/>
              <a:t>islamophobic</a:t>
            </a:r>
            <a:r>
              <a:rPr lang="en-GB" sz="2800" b="1" dirty="0"/>
              <a:t>, antisemitic and anti-</a:t>
            </a:r>
            <a:r>
              <a:rPr lang="en-GB" sz="2800" b="1" dirty="0" err="1"/>
              <a:t>roma</a:t>
            </a:r>
            <a:r>
              <a:rPr lang="en-GB" sz="2800" dirty="0"/>
              <a:t> </a:t>
            </a:r>
          </a:p>
          <a:p>
            <a:pPr marL="0" indent="0" algn="ctr">
              <a:buNone/>
            </a:pPr>
            <a:r>
              <a:rPr lang="en-GB" sz="2800" dirty="0"/>
              <a:t>hate speech</a:t>
            </a:r>
          </a:p>
        </p:txBody>
      </p:sp>
      <p:pic>
        <p:nvPicPr>
          <p:cNvPr id="11" name="Imagen 10">
            <a:extLst>
              <a:ext uri="{FF2B5EF4-FFF2-40B4-BE49-F238E27FC236}">
                <a16:creationId xmlns:a16="http://schemas.microsoft.com/office/drawing/2014/main" id="{E43DC49A-CCF8-456E-9817-6C86E8F7888B}"/>
              </a:ext>
            </a:extLst>
          </p:cNvPr>
          <p:cNvPicPr>
            <a:picLocks noChangeAspect="1"/>
          </p:cNvPicPr>
          <p:nvPr/>
        </p:nvPicPr>
        <p:blipFill>
          <a:blip r:embed="rId3"/>
          <a:stretch>
            <a:fillRect/>
          </a:stretch>
        </p:blipFill>
        <p:spPr>
          <a:xfrm>
            <a:off x="664133" y="3877253"/>
            <a:ext cx="6069515" cy="2285552"/>
          </a:xfrm>
          <a:prstGeom prst="rect">
            <a:avLst/>
          </a:prstGeom>
        </p:spPr>
      </p:pic>
      <p:pic>
        <p:nvPicPr>
          <p:cNvPr id="12" name="Imagen 11">
            <a:extLst>
              <a:ext uri="{FF2B5EF4-FFF2-40B4-BE49-F238E27FC236}">
                <a16:creationId xmlns:a16="http://schemas.microsoft.com/office/drawing/2014/main" id="{A0779731-3401-46FC-A68B-51BBE52ED909}"/>
              </a:ext>
            </a:extLst>
          </p:cNvPr>
          <p:cNvPicPr>
            <a:picLocks noChangeAspect="1"/>
          </p:cNvPicPr>
          <p:nvPr/>
        </p:nvPicPr>
        <p:blipFill>
          <a:blip r:embed="rId4"/>
          <a:stretch>
            <a:fillRect/>
          </a:stretch>
        </p:blipFill>
        <p:spPr>
          <a:xfrm>
            <a:off x="664133" y="94841"/>
            <a:ext cx="6026487" cy="3569470"/>
          </a:xfrm>
          <a:prstGeom prst="rect">
            <a:avLst/>
          </a:prstGeom>
        </p:spPr>
      </p:pic>
    </p:spTree>
    <p:extLst>
      <p:ext uri="{BB962C8B-B14F-4D97-AF65-F5344CB8AC3E}">
        <p14:creationId xmlns:p14="http://schemas.microsoft.com/office/powerpoint/2010/main" val="3731493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027682E-1BDE-44DD-9FC2-6EF7FF4A61B7}"/>
              </a:ext>
            </a:extLst>
          </p:cNvPr>
          <p:cNvPicPr>
            <a:picLocks noGrp="1" noChangeAspect="1" noChangeArrowheads="1"/>
          </p:cNvPicPr>
          <p:nvPr>
            <p:ph idx="1"/>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56569" y="177570"/>
            <a:ext cx="1732664" cy="122367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ACD381F9-47DB-44AF-B826-D5E4DE93189D}"/>
              </a:ext>
            </a:extLst>
          </p:cNvPr>
          <p:cNvPicPr>
            <a:picLocks noChangeAspect="1"/>
          </p:cNvPicPr>
          <p:nvPr/>
        </p:nvPicPr>
        <p:blipFill>
          <a:blip r:embed="rId4"/>
          <a:stretch>
            <a:fillRect/>
          </a:stretch>
        </p:blipFill>
        <p:spPr>
          <a:xfrm>
            <a:off x="3432696" y="177570"/>
            <a:ext cx="1089961" cy="720963"/>
          </a:xfrm>
          <a:prstGeom prst="rect">
            <a:avLst/>
          </a:prstGeom>
        </p:spPr>
      </p:pic>
      <p:sp>
        <p:nvSpPr>
          <p:cNvPr id="8" name="Rectángulo 7">
            <a:extLst>
              <a:ext uri="{FF2B5EF4-FFF2-40B4-BE49-F238E27FC236}">
                <a16:creationId xmlns:a16="http://schemas.microsoft.com/office/drawing/2014/main" id="{9BBF33FD-34C3-4AC9-B727-1F3A348FFDD6}"/>
              </a:ext>
            </a:extLst>
          </p:cNvPr>
          <p:cNvSpPr/>
          <p:nvPr/>
        </p:nvSpPr>
        <p:spPr>
          <a:xfrm>
            <a:off x="3432696" y="1086158"/>
            <a:ext cx="2919340" cy="646331"/>
          </a:xfrm>
          <a:prstGeom prst="rect">
            <a:avLst/>
          </a:prstGeom>
        </p:spPr>
        <p:txBody>
          <a:bodyPr wrap="square">
            <a:spAutoFit/>
          </a:bodyPr>
          <a:lstStyle/>
          <a:p>
            <a:r>
              <a:rPr lang="en-US" sz="1200" b="1" i="1" dirty="0"/>
              <a:t>Co-funded by the Rights, Equality and </a:t>
            </a:r>
            <a:r>
              <a:rPr lang="en-US" sz="1200" b="1" i="1" dirty="0" err="1"/>
              <a:t>Cirizenship</a:t>
            </a:r>
            <a:r>
              <a:rPr lang="en-US" sz="1200" b="1" i="1" dirty="0"/>
              <a:t> </a:t>
            </a:r>
            <a:r>
              <a:rPr lang="en-US" sz="1200" b="1" i="1" dirty="0" err="1"/>
              <a:t>Programme</a:t>
            </a:r>
            <a:r>
              <a:rPr lang="en-US" sz="1200" b="1" i="1" dirty="0"/>
              <a:t> of the European Union.</a:t>
            </a:r>
            <a:endParaRPr lang="es-ES" sz="1200" b="1" i="1" dirty="0"/>
          </a:p>
        </p:txBody>
      </p:sp>
      <p:sp>
        <p:nvSpPr>
          <p:cNvPr id="2" name="Rectángulo 1">
            <a:extLst>
              <a:ext uri="{FF2B5EF4-FFF2-40B4-BE49-F238E27FC236}">
                <a16:creationId xmlns:a16="http://schemas.microsoft.com/office/drawing/2014/main" id="{CE94B96D-ED66-43AF-A991-C9884882CDD5}"/>
              </a:ext>
            </a:extLst>
          </p:cNvPr>
          <p:cNvSpPr/>
          <p:nvPr/>
        </p:nvSpPr>
        <p:spPr>
          <a:xfrm>
            <a:off x="1087677" y="1804483"/>
            <a:ext cx="5056342" cy="4154984"/>
          </a:xfrm>
          <a:prstGeom prst="rect">
            <a:avLst/>
          </a:prstGeom>
        </p:spPr>
        <p:txBody>
          <a:bodyPr wrap="square">
            <a:spAutoFit/>
          </a:bodyPr>
          <a:lstStyle/>
          <a:p>
            <a:pPr marL="342900" indent="-342900">
              <a:buFont typeface="Arial" panose="020B0604020202020204" pitchFamily="34" charset="0"/>
              <a:buChar char="•"/>
            </a:pPr>
            <a:r>
              <a:rPr lang="en-GB" sz="2400" dirty="0"/>
              <a:t>Indicators to identify hate speech online to evaluate intensity, severity, distribution and impact.</a:t>
            </a:r>
          </a:p>
          <a:p>
            <a:pPr marL="342900" indent="-342900">
              <a:buFont typeface="Arial" panose="020B0604020202020204" pitchFamily="34" charset="0"/>
              <a:buChar char="•"/>
            </a:pPr>
            <a:r>
              <a:rPr lang="en-GB" sz="2400" dirty="0">
                <a:solidFill>
                  <a:srgbClr val="C00000"/>
                </a:solidFill>
              </a:rPr>
              <a:t>Build an algorithm to systematically collect hate speech in Twitter </a:t>
            </a:r>
          </a:p>
          <a:p>
            <a:pPr marL="342900" indent="-342900">
              <a:buFont typeface="Arial" panose="020B0604020202020204" pitchFamily="34" charset="0"/>
              <a:buChar char="•"/>
            </a:pPr>
            <a:r>
              <a:rPr lang="en-GB" sz="2400" dirty="0"/>
              <a:t>Develop shared strategies between public institutions and key partners to fight hate speech online</a:t>
            </a:r>
          </a:p>
          <a:p>
            <a:pPr marL="342900" indent="-342900">
              <a:buFont typeface="Arial" panose="020B0604020202020204" pitchFamily="34" charset="0"/>
              <a:buChar char="•"/>
            </a:pPr>
            <a:r>
              <a:rPr lang="en-GB" sz="2400" dirty="0">
                <a:solidFill>
                  <a:srgbClr val="C00000"/>
                </a:solidFill>
              </a:rPr>
              <a:t>Disseminate the Project and analyse transferability </a:t>
            </a:r>
          </a:p>
          <a:p>
            <a:pPr marL="342900" indent="-342900">
              <a:buFont typeface="Arial" panose="020B0604020202020204" pitchFamily="34" charset="0"/>
              <a:buChar char="•"/>
            </a:pPr>
            <a:r>
              <a:rPr lang="en-GB" sz="2400" dirty="0"/>
              <a:t>Adviser group</a:t>
            </a:r>
          </a:p>
        </p:txBody>
      </p:sp>
      <p:pic>
        <p:nvPicPr>
          <p:cNvPr id="5" name="Imagen 4">
            <a:extLst>
              <a:ext uri="{FF2B5EF4-FFF2-40B4-BE49-F238E27FC236}">
                <a16:creationId xmlns:a16="http://schemas.microsoft.com/office/drawing/2014/main" id="{C2D4E9B6-7A5B-4DA0-8F1C-00CFFC5752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95500" y="137539"/>
            <a:ext cx="4521896" cy="2543567"/>
          </a:xfrm>
          <a:prstGeom prst="rect">
            <a:avLst/>
          </a:prstGeom>
        </p:spPr>
      </p:pic>
      <p:pic>
        <p:nvPicPr>
          <p:cNvPr id="6" name="Imagen 5">
            <a:extLst>
              <a:ext uri="{FF2B5EF4-FFF2-40B4-BE49-F238E27FC236}">
                <a16:creationId xmlns:a16="http://schemas.microsoft.com/office/drawing/2014/main" id="{60A6916D-F89B-43EB-8E6A-CB2D4FC9B62A}"/>
              </a:ext>
            </a:extLst>
          </p:cNvPr>
          <p:cNvPicPr>
            <a:picLocks noChangeAspect="1"/>
          </p:cNvPicPr>
          <p:nvPr/>
        </p:nvPicPr>
        <p:blipFill>
          <a:blip r:embed="rId6"/>
          <a:stretch>
            <a:fillRect/>
          </a:stretch>
        </p:blipFill>
        <p:spPr>
          <a:xfrm>
            <a:off x="7008573" y="2897295"/>
            <a:ext cx="4095750" cy="3048000"/>
          </a:xfrm>
          <a:prstGeom prst="rect">
            <a:avLst/>
          </a:prstGeom>
        </p:spPr>
      </p:pic>
      <p:sp>
        <p:nvSpPr>
          <p:cNvPr id="12" name="Rectángulo 11">
            <a:extLst>
              <a:ext uri="{FF2B5EF4-FFF2-40B4-BE49-F238E27FC236}">
                <a16:creationId xmlns:a16="http://schemas.microsoft.com/office/drawing/2014/main" id="{7284846E-B712-4EF9-8CA9-EBC501613555}"/>
              </a:ext>
            </a:extLst>
          </p:cNvPr>
          <p:cNvSpPr/>
          <p:nvPr/>
        </p:nvSpPr>
        <p:spPr>
          <a:xfrm>
            <a:off x="1256569" y="6362709"/>
            <a:ext cx="7236078" cy="369332"/>
          </a:xfrm>
          <a:prstGeom prst="rect">
            <a:avLst/>
          </a:prstGeom>
        </p:spPr>
        <p:txBody>
          <a:bodyPr wrap="square">
            <a:spAutoFit/>
          </a:bodyPr>
          <a:lstStyle/>
          <a:p>
            <a:r>
              <a:rPr lang="es-ES" dirty="0"/>
              <a:t>http://www.inclusion.gob.es/oberaxe/es/ejes/delitosodio/alreco/index.htm</a:t>
            </a:r>
          </a:p>
        </p:txBody>
      </p:sp>
    </p:spTree>
    <p:extLst>
      <p:ext uri="{BB962C8B-B14F-4D97-AF65-F5344CB8AC3E}">
        <p14:creationId xmlns:p14="http://schemas.microsoft.com/office/powerpoint/2010/main" val="96449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a:srcRect/>
          <a:stretch>
            <a:fillRect/>
          </a:stretch>
        </p:blipFill>
        <p:spPr bwMode="auto">
          <a:xfrm>
            <a:off x="5178032" y="3337610"/>
            <a:ext cx="2064539" cy="2785978"/>
          </a:xfrm>
          <a:prstGeom prst="rect">
            <a:avLst/>
          </a:prstGeom>
          <a:noFill/>
          <a:ln>
            <a:noFill/>
          </a:ln>
          <a:effectLst>
            <a:outerShdw blurRad="50800" dist="38100" algn="l" rotWithShape="0">
              <a:prstClr val="black">
                <a:alpha val="40000"/>
              </a:prstClr>
            </a:outerShdw>
          </a:effectLst>
        </p:spPr>
      </p:pic>
      <p:sp>
        <p:nvSpPr>
          <p:cNvPr id="79876" name="Text Box 4"/>
          <p:cNvSpPr txBox="1">
            <a:spLocks noChangeArrowheads="1"/>
          </p:cNvSpPr>
          <p:nvPr/>
        </p:nvSpPr>
        <p:spPr bwMode="auto">
          <a:xfrm>
            <a:off x="3180163" y="1107281"/>
            <a:ext cx="19978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_tradnl" altLang="es-ES"/>
          </a:p>
        </p:txBody>
      </p:sp>
      <p:sp>
        <p:nvSpPr>
          <p:cNvPr id="18" name="Marcador de número de diapositiva 1"/>
          <p:cNvSpPr txBox="1">
            <a:spLocks/>
          </p:cNvSpPr>
          <p:nvPr/>
        </p:nvSpPr>
        <p:spPr>
          <a:xfrm>
            <a:off x="9900460" y="6459786"/>
            <a:ext cx="1312025"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dirty="0"/>
          </a:p>
        </p:txBody>
      </p:sp>
      <p:pic>
        <p:nvPicPr>
          <p:cNvPr id="2" name="Imagen 1">
            <a:extLst>
              <a:ext uri="{FF2B5EF4-FFF2-40B4-BE49-F238E27FC236}">
                <a16:creationId xmlns:a16="http://schemas.microsoft.com/office/drawing/2014/main" id="{51E28902-793F-4EA1-995B-8708C4BC536E}"/>
              </a:ext>
            </a:extLst>
          </p:cNvPr>
          <p:cNvPicPr>
            <a:picLocks noChangeAspect="1"/>
          </p:cNvPicPr>
          <p:nvPr/>
        </p:nvPicPr>
        <p:blipFill>
          <a:blip r:embed="rId4"/>
          <a:stretch>
            <a:fillRect/>
          </a:stretch>
        </p:blipFill>
        <p:spPr>
          <a:xfrm>
            <a:off x="310551" y="204893"/>
            <a:ext cx="11576649" cy="2686050"/>
          </a:xfrm>
          <a:prstGeom prst="rect">
            <a:avLst/>
          </a:prstGeom>
        </p:spPr>
      </p:pic>
      <p:pic>
        <p:nvPicPr>
          <p:cNvPr id="11" name="Imagen 10" descr="Captura de pantalla 2019-04-24 a las 6.40.59.png">
            <a:extLst>
              <a:ext uri="{FF2B5EF4-FFF2-40B4-BE49-F238E27FC236}">
                <a16:creationId xmlns:a16="http://schemas.microsoft.com/office/drawing/2014/main" id="{6DEA79B5-5FF9-400E-A779-4187837455C6}"/>
              </a:ext>
            </a:extLst>
          </p:cNvPr>
          <p:cNvPicPr>
            <a:picLocks noChangeAspect="1"/>
          </p:cNvPicPr>
          <p:nvPr/>
        </p:nvPicPr>
        <p:blipFill rotWithShape="1">
          <a:blip r:embed="rId5">
            <a:extLst>
              <a:ext uri="{28A0092B-C50C-407E-A947-70E740481C1C}">
                <a14:useLocalDpi xmlns:a14="http://schemas.microsoft.com/office/drawing/2010/main" val="0"/>
              </a:ext>
            </a:extLst>
          </a:blip>
          <a:srcRect r="-2" b="17072"/>
          <a:stretch/>
        </p:blipFill>
        <p:spPr>
          <a:xfrm>
            <a:off x="409606" y="4285054"/>
            <a:ext cx="1955433" cy="1955433"/>
          </a:xfrm>
          <a:custGeom>
            <a:avLst/>
            <a:gdLst>
              <a:gd name="connsiteX0" fmla="*/ 1424793 w 2849586"/>
              <a:gd name="connsiteY0" fmla="*/ 0 h 2849586"/>
              <a:gd name="connsiteX1" fmla="*/ 2849586 w 2849586"/>
              <a:gd name="connsiteY1" fmla="*/ 1424793 h 2849586"/>
              <a:gd name="connsiteX2" fmla="*/ 1424793 w 2849586"/>
              <a:gd name="connsiteY2" fmla="*/ 2849586 h 2849586"/>
              <a:gd name="connsiteX3" fmla="*/ 0 w 2849586"/>
              <a:gd name="connsiteY3" fmla="*/ 1424793 h 2849586"/>
              <a:gd name="connsiteX4" fmla="*/ 1424793 w 2849586"/>
              <a:gd name="connsiteY4" fmla="*/ 0 h 28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2" name="Imagen 11" descr="Captura de pantalla 2019-04-24 a las 6.42.59.png">
            <a:extLst>
              <a:ext uri="{FF2B5EF4-FFF2-40B4-BE49-F238E27FC236}">
                <a16:creationId xmlns:a16="http://schemas.microsoft.com/office/drawing/2014/main" id="{87D8283C-6342-4C95-85F4-1D10C49D4114}"/>
              </a:ext>
            </a:extLst>
          </p:cNvPr>
          <p:cNvPicPr>
            <a:picLocks noChangeAspect="1"/>
          </p:cNvPicPr>
          <p:nvPr/>
        </p:nvPicPr>
        <p:blipFill rotWithShape="1">
          <a:blip r:embed="rId6">
            <a:extLst>
              <a:ext uri="{28A0092B-C50C-407E-A947-70E740481C1C}">
                <a14:useLocalDpi xmlns:a14="http://schemas.microsoft.com/office/drawing/2010/main" val="0"/>
              </a:ext>
            </a:extLst>
          </a:blip>
          <a:srcRect l="13229" r="15495" b="5"/>
          <a:stretch/>
        </p:blipFill>
        <p:spPr>
          <a:xfrm>
            <a:off x="2685398" y="3337610"/>
            <a:ext cx="1955433" cy="1955433"/>
          </a:xfrm>
          <a:custGeom>
            <a:avLst/>
            <a:gdLst>
              <a:gd name="connsiteX0" fmla="*/ 1424793 w 2849586"/>
              <a:gd name="connsiteY0" fmla="*/ 0 h 2849586"/>
              <a:gd name="connsiteX1" fmla="*/ 2849586 w 2849586"/>
              <a:gd name="connsiteY1" fmla="*/ 1424793 h 2849586"/>
              <a:gd name="connsiteX2" fmla="*/ 1424793 w 2849586"/>
              <a:gd name="connsiteY2" fmla="*/ 2849586 h 2849586"/>
              <a:gd name="connsiteX3" fmla="*/ 0 w 2849586"/>
              <a:gd name="connsiteY3" fmla="*/ 1424793 h 2849586"/>
              <a:gd name="connsiteX4" fmla="*/ 1424793 w 2849586"/>
              <a:gd name="connsiteY4" fmla="*/ 0 h 28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3" name="Imagen 12" descr="Captura de pantalla 2019-04-24 a las 6.34.02.png">
            <a:extLst>
              <a:ext uri="{FF2B5EF4-FFF2-40B4-BE49-F238E27FC236}">
                <a16:creationId xmlns:a16="http://schemas.microsoft.com/office/drawing/2014/main" id="{A98F6594-74A5-4EEF-BB70-0C1517A12652}"/>
              </a:ext>
            </a:extLst>
          </p:cNvPr>
          <p:cNvPicPr>
            <a:picLocks noChangeAspect="1"/>
          </p:cNvPicPr>
          <p:nvPr/>
        </p:nvPicPr>
        <p:blipFill rotWithShape="1">
          <a:blip r:embed="rId7">
            <a:extLst>
              <a:ext uri="{28A0092B-C50C-407E-A947-70E740481C1C}">
                <a14:useLocalDpi xmlns:a14="http://schemas.microsoft.com/office/drawing/2010/main" val="0"/>
              </a:ext>
            </a:extLst>
          </a:blip>
          <a:srcRect t="17647" r="1" b="1"/>
          <a:stretch/>
        </p:blipFill>
        <p:spPr>
          <a:xfrm>
            <a:off x="7545407" y="3429000"/>
            <a:ext cx="1961195" cy="1961195"/>
          </a:xfrm>
          <a:custGeom>
            <a:avLst/>
            <a:gdLst>
              <a:gd name="connsiteX0" fmla="*/ 1424793 w 2849586"/>
              <a:gd name="connsiteY0" fmla="*/ 0 h 2849586"/>
              <a:gd name="connsiteX1" fmla="*/ 2849586 w 2849586"/>
              <a:gd name="connsiteY1" fmla="*/ 1424793 h 2849586"/>
              <a:gd name="connsiteX2" fmla="*/ 1424793 w 2849586"/>
              <a:gd name="connsiteY2" fmla="*/ 2849586 h 2849586"/>
              <a:gd name="connsiteX3" fmla="*/ 0 w 2849586"/>
              <a:gd name="connsiteY3" fmla="*/ 1424793 h 2849586"/>
              <a:gd name="connsiteX4" fmla="*/ 1424793 w 2849586"/>
              <a:gd name="connsiteY4" fmla="*/ 0 h 28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pic>
        <p:nvPicPr>
          <p:cNvPr id="17" name="Imagen 16">
            <a:extLst>
              <a:ext uri="{FF2B5EF4-FFF2-40B4-BE49-F238E27FC236}">
                <a16:creationId xmlns:a16="http://schemas.microsoft.com/office/drawing/2014/main" id="{459FDF84-78A5-4112-A4F0-F8308F9899B8}"/>
              </a:ext>
            </a:extLst>
          </p:cNvPr>
          <p:cNvPicPr>
            <a:picLocks noChangeAspect="1"/>
          </p:cNvPicPr>
          <p:nvPr/>
        </p:nvPicPr>
        <p:blipFill rotWithShape="1">
          <a:blip r:embed="rId8"/>
          <a:srcRect t="37461" r="-1" b="28038"/>
          <a:stretch/>
        </p:blipFill>
        <p:spPr>
          <a:xfrm>
            <a:off x="9752886" y="4077584"/>
            <a:ext cx="2134314" cy="2134314"/>
          </a:xfrm>
          <a:custGeom>
            <a:avLst/>
            <a:gdLst>
              <a:gd name="connsiteX0" fmla="*/ 1424793 w 2849586"/>
              <a:gd name="connsiteY0" fmla="*/ 0 h 2849586"/>
              <a:gd name="connsiteX1" fmla="*/ 2849586 w 2849586"/>
              <a:gd name="connsiteY1" fmla="*/ 1424793 h 2849586"/>
              <a:gd name="connsiteX2" fmla="*/ 1424793 w 2849586"/>
              <a:gd name="connsiteY2" fmla="*/ 2849586 h 2849586"/>
              <a:gd name="connsiteX3" fmla="*/ 0 w 2849586"/>
              <a:gd name="connsiteY3" fmla="*/ 1424793 h 2849586"/>
              <a:gd name="connsiteX4" fmla="*/ 1424793 w 2849586"/>
              <a:gd name="connsiteY4" fmla="*/ 0 h 2849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Tree>
    <p:extLst>
      <p:ext uri="{BB962C8B-B14F-4D97-AF65-F5344CB8AC3E}">
        <p14:creationId xmlns:p14="http://schemas.microsoft.com/office/powerpoint/2010/main" val="4274871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id="{7092096A-28EC-FF4F-B161-315CAD0EA763}"/>
              </a:ext>
            </a:extLst>
          </p:cNvPr>
          <p:cNvGrpSpPr/>
          <p:nvPr/>
        </p:nvGrpSpPr>
        <p:grpSpPr>
          <a:xfrm>
            <a:off x="0" y="1"/>
            <a:ext cx="7263442" cy="6858001"/>
            <a:chOff x="-1" y="0"/>
            <a:chExt cx="12192001" cy="6812122"/>
          </a:xfrm>
        </p:grpSpPr>
        <p:pic>
          <p:nvPicPr>
            <p:cNvPr id="13" name="Imagen 12" descr="Captura de pantalla de un celular&#10;&#10;Descripción generada automáticamente">
              <a:extLst>
                <a:ext uri="{FF2B5EF4-FFF2-40B4-BE49-F238E27FC236}">
                  <a16:creationId xmlns:a16="http://schemas.microsoft.com/office/drawing/2014/main" id="{AC4CA75A-B6EF-FC4F-93CA-D396DE7D86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889"/>
            <a:stretch/>
          </p:blipFill>
          <p:spPr>
            <a:xfrm>
              <a:off x="1" y="4884163"/>
              <a:ext cx="12191999" cy="1927959"/>
            </a:xfrm>
            <a:prstGeom prst="rect">
              <a:avLst/>
            </a:prstGeom>
          </p:spPr>
        </p:pic>
        <p:pic>
          <p:nvPicPr>
            <p:cNvPr id="14" name="Imagen 13" descr="Captura de pantalla de un celular&#10;&#10;Descripción generada automáticamente">
              <a:extLst>
                <a:ext uri="{FF2B5EF4-FFF2-40B4-BE49-F238E27FC236}">
                  <a16:creationId xmlns:a16="http://schemas.microsoft.com/office/drawing/2014/main" id="{077CD351-A6F6-764F-A809-F6C7F17F24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8889"/>
            <a:stretch/>
          </p:blipFill>
          <p:spPr>
            <a:xfrm>
              <a:off x="-1" y="0"/>
              <a:ext cx="12192000" cy="1447800"/>
            </a:xfrm>
            <a:prstGeom prst="rect">
              <a:avLst/>
            </a:prstGeom>
          </p:spPr>
        </p:pic>
      </p:grpSp>
      <p:pic>
        <p:nvPicPr>
          <p:cNvPr id="2" name="Imagen 1">
            <a:extLst>
              <a:ext uri="{FF2B5EF4-FFF2-40B4-BE49-F238E27FC236}">
                <a16:creationId xmlns:a16="http://schemas.microsoft.com/office/drawing/2014/main" id="{418BF767-9136-4D5C-ABC8-1F65CD3E5D1D}"/>
              </a:ext>
            </a:extLst>
          </p:cNvPr>
          <p:cNvPicPr>
            <a:picLocks noChangeAspect="1"/>
          </p:cNvPicPr>
          <p:nvPr/>
        </p:nvPicPr>
        <p:blipFill>
          <a:blip r:embed="rId4"/>
          <a:stretch>
            <a:fillRect/>
          </a:stretch>
        </p:blipFill>
        <p:spPr>
          <a:xfrm>
            <a:off x="4458075" y="5977965"/>
            <a:ext cx="1787571" cy="671170"/>
          </a:xfrm>
          <a:prstGeom prst="rect">
            <a:avLst/>
          </a:prstGeom>
        </p:spPr>
      </p:pic>
      <p:pic>
        <p:nvPicPr>
          <p:cNvPr id="4" name="Imagen 3">
            <a:extLst>
              <a:ext uri="{FF2B5EF4-FFF2-40B4-BE49-F238E27FC236}">
                <a16:creationId xmlns:a16="http://schemas.microsoft.com/office/drawing/2014/main" id="{AF2D757B-F092-403B-9214-835CC44C04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0376" y="126911"/>
            <a:ext cx="4402786" cy="3302089"/>
          </a:xfrm>
          <a:prstGeom prst="rect">
            <a:avLst/>
          </a:prstGeom>
        </p:spPr>
      </p:pic>
      <p:pic>
        <p:nvPicPr>
          <p:cNvPr id="17" name="Imagen 16">
            <a:extLst>
              <a:ext uri="{FF2B5EF4-FFF2-40B4-BE49-F238E27FC236}">
                <a16:creationId xmlns:a16="http://schemas.microsoft.com/office/drawing/2014/main" id="{46764E4E-531B-4DBD-98D4-39E68C22F2A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30376" y="3523509"/>
            <a:ext cx="4402786" cy="2760335"/>
          </a:xfrm>
          <a:prstGeom prst="rect">
            <a:avLst/>
          </a:prstGeom>
        </p:spPr>
      </p:pic>
      <p:pic>
        <p:nvPicPr>
          <p:cNvPr id="6" name="Imagen 5">
            <a:extLst>
              <a:ext uri="{FF2B5EF4-FFF2-40B4-BE49-F238E27FC236}">
                <a16:creationId xmlns:a16="http://schemas.microsoft.com/office/drawing/2014/main" id="{77535970-202F-4B97-BE83-D65D3C47AF9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562" y="5963213"/>
            <a:ext cx="3103959" cy="685922"/>
          </a:xfrm>
          <a:prstGeom prst="rect">
            <a:avLst/>
          </a:prstGeom>
        </p:spPr>
      </p:pic>
      <p:pic>
        <p:nvPicPr>
          <p:cNvPr id="8" name="Imagen 7">
            <a:extLst>
              <a:ext uri="{FF2B5EF4-FFF2-40B4-BE49-F238E27FC236}">
                <a16:creationId xmlns:a16="http://schemas.microsoft.com/office/drawing/2014/main" id="{8B736D5A-9180-4839-B28A-04678D036F9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83198" y="5963213"/>
            <a:ext cx="1066200" cy="685922"/>
          </a:xfrm>
          <a:prstGeom prst="rect">
            <a:avLst/>
          </a:prstGeom>
        </p:spPr>
      </p:pic>
      <p:sp>
        <p:nvSpPr>
          <p:cNvPr id="10" name="Rectángulo: esquinas redondeadas 9">
            <a:extLst>
              <a:ext uri="{FF2B5EF4-FFF2-40B4-BE49-F238E27FC236}">
                <a16:creationId xmlns:a16="http://schemas.microsoft.com/office/drawing/2014/main" id="{50EF1B03-65CC-4A24-AABF-D6BFDA01DF55}"/>
              </a:ext>
            </a:extLst>
          </p:cNvPr>
          <p:cNvSpPr/>
          <p:nvPr/>
        </p:nvSpPr>
        <p:spPr>
          <a:xfrm>
            <a:off x="1" y="793629"/>
            <a:ext cx="7263440" cy="4830793"/>
          </a:xfrm>
          <a:prstGeom prst="roundRect">
            <a:avLst/>
          </a:prstGeom>
          <a:solidFill>
            <a:srgbClr val="3366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New Strategic frame on inclusion of migrants, racism, xenophobia and related intolerance</a:t>
            </a:r>
          </a:p>
        </p:txBody>
      </p:sp>
    </p:spTree>
    <p:extLst>
      <p:ext uri="{BB962C8B-B14F-4D97-AF65-F5344CB8AC3E}">
        <p14:creationId xmlns:p14="http://schemas.microsoft.com/office/powerpoint/2010/main" val="8479723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420991" y="215391"/>
            <a:ext cx="4505498" cy="1303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Rectángulo 7">
            <a:extLst>
              <a:ext uri="{FF2B5EF4-FFF2-40B4-BE49-F238E27FC236}">
                <a16:creationId xmlns:a16="http://schemas.microsoft.com/office/drawing/2014/main" id="{1BC8EED3-DA59-49FC-9278-23CF1D78BD3D}"/>
              </a:ext>
            </a:extLst>
          </p:cNvPr>
          <p:cNvSpPr/>
          <p:nvPr/>
        </p:nvSpPr>
        <p:spPr>
          <a:xfrm>
            <a:off x="1133707" y="1937966"/>
            <a:ext cx="9924585" cy="2380523"/>
          </a:xfrm>
          <a:prstGeom prst="rect">
            <a:avLst/>
          </a:prstGeom>
        </p:spPr>
        <p:txBody>
          <a:bodyPr wrap="square">
            <a:spAutoFit/>
          </a:bodyPr>
          <a:lstStyle/>
          <a:p>
            <a:pPr marL="457200" algn="ctr">
              <a:lnSpc>
                <a:spcPct val="107000"/>
              </a:lnSpc>
              <a:spcBef>
                <a:spcPts val="600"/>
              </a:spcBef>
              <a:spcAft>
                <a:spcPts val="800"/>
              </a:spcAft>
            </a:pPr>
            <a:r>
              <a:rPr lang="en-GB" sz="3600" b="1" dirty="0">
                <a:solidFill>
                  <a:srgbClr val="800000"/>
                </a:solidFill>
                <a:latin typeface="Arial" panose="020B0604020202020204" pitchFamily="34" charset="0"/>
                <a:ea typeface="Calibri" panose="020F0502020204030204" pitchFamily="34" charset="0"/>
                <a:cs typeface="Arial" panose="020B0604020202020204" pitchFamily="34" charset="0"/>
              </a:rPr>
              <a:t>Thanks for your attention! </a:t>
            </a:r>
          </a:p>
          <a:p>
            <a:pPr marL="457200" algn="ctr">
              <a:lnSpc>
                <a:spcPct val="107000"/>
              </a:lnSpc>
              <a:spcBef>
                <a:spcPts val="600"/>
              </a:spcBef>
              <a:spcAft>
                <a:spcPts val="800"/>
              </a:spcAft>
            </a:pPr>
            <a:r>
              <a:rPr lang="es-ES" sz="2400" b="1"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Karoline.fernandezdelahoz@inclusión.gob.es</a:t>
            </a:r>
          </a:p>
          <a:p>
            <a:pPr marL="457200" algn="ctr">
              <a:lnSpc>
                <a:spcPct val="107000"/>
              </a:lnSpc>
              <a:spcBef>
                <a:spcPts val="600"/>
              </a:spcBef>
              <a:spcAft>
                <a:spcPts val="800"/>
              </a:spcAft>
            </a:pPr>
            <a:r>
              <a:rPr lang="es-ES" sz="2400" b="1" dirty="0">
                <a:solidFill>
                  <a:srgbClr val="0070C0"/>
                </a:solidFill>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oberaxe@inclusión.gob.es</a:t>
            </a:r>
            <a:r>
              <a:rPr lang="es-ES" sz="2400" b="1" dirty="0">
                <a:solidFill>
                  <a:srgbClr val="0070C0"/>
                </a:solidFill>
                <a:ea typeface="Calibri" panose="020F0502020204030204" pitchFamily="34" charset="0"/>
                <a:cs typeface="Arial" panose="020B0604020202020204" pitchFamily="34" charset="0"/>
              </a:rPr>
              <a:t> </a:t>
            </a:r>
          </a:p>
          <a:p>
            <a:pPr marL="457200" algn="ctr">
              <a:lnSpc>
                <a:spcPct val="107000"/>
              </a:lnSpc>
              <a:spcBef>
                <a:spcPts val="600"/>
              </a:spcBef>
              <a:spcAft>
                <a:spcPts val="800"/>
              </a:spcAft>
            </a:pPr>
            <a:r>
              <a:rPr lang="es-ES" sz="2400" b="1" dirty="0">
                <a:solidFill>
                  <a:srgbClr val="0070C0"/>
                </a:solidFill>
                <a:latin typeface="Arial" panose="020B0604020202020204" pitchFamily="34" charset="0"/>
                <a:ea typeface="Calibri" panose="020F0502020204030204" pitchFamily="34" charset="0"/>
                <a:cs typeface="Arial" panose="020B0604020202020204" pitchFamily="34" charset="0"/>
              </a:rPr>
              <a:t>http://www.inclusion.gob.es/oberaxe/es/index.htm</a:t>
            </a:r>
          </a:p>
        </p:txBody>
      </p:sp>
      <p:pic>
        <p:nvPicPr>
          <p:cNvPr id="10" name="Imagen 9">
            <a:extLst>
              <a:ext uri="{FF2B5EF4-FFF2-40B4-BE49-F238E27FC236}">
                <a16:creationId xmlns:a16="http://schemas.microsoft.com/office/drawing/2014/main" id="{CABA2A67-A21E-4EC5-8C4F-B99A7EF07A7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3519" y="5493722"/>
            <a:ext cx="1343447" cy="1006929"/>
          </a:xfrm>
          <a:prstGeom prst="rect">
            <a:avLst/>
          </a:prstGeom>
          <a:noFill/>
          <a:ln>
            <a:noFill/>
          </a:ln>
        </p:spPr>
      </p:pic>
      <p:pic>
        <p:nvPicPr>
          <p:cNvPr id="7" name="Imagen 6">
            <a:extLst>
              <a:ext uri="{FF2B5EF4-FFF2-40B4-BE49-F238E27FC236}">
                <a16:creationId xmlns:a16="http://schemas.microsoft.com/office/drawing/2014/main" id="{C2E5A308-433F-46A1-975C-474E7F61C6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4400" y="5521434"/>
            <a:ext cx="4556591" cy="1006929"/>
          </a:xfrm>
          <a:prstGeom prst="rect">
            <a:avLst/>
          </a:prstGeom>
        </p:spPr>
      </p:pic>
    </p:spTree>
    <p:extLst>
      <p:ext uri="{BB962C8B-B14F-4D97-AF65-F5344CB8AC3E}">
        <p14:creationId xmlns:p14="http://schemas.microsoft.com/office/powerpoint/2010/main" val="301390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Text Box 4"/>
          <p:cNvSpPr txBox="1">
            <a:spLocks noChangeArrowheads="1"/>
          </p:cNvSpPr>
          <p:nvPr/>
        </p:nvSpPr>
        <p:spPr bwMode="auto">
          <a:xfrm>
            <a:off x="3909122" y="1687711"/>
            <a:ext cx="1498402"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s-ES_tradnl" altLang="es-ES" sz="1350">
              <a:solidFill>
                <a:prstClr val="black"/>
              </a:solidFill>
            </a:endParaRPr>
          </a:p>
        </p:txBody>
      </p:sp>
      <p:sp>
        <p:nvSpPr>
          <p:cNvPr id="18" name="Marcador de número de diapositiva 1"/>
          <p:cNvSpPr txBox="1">
            <a:spLocks/>
          </p:cNvSpPr>
          <p:nvPr/>
        </p:nvSpPr>
        <p:spPr>
          <a:xfrm>
            <a:off x="8949346" y="5702089"/>
            <a:ext cx="984019" cy="273844"/>
          </a:xfrm>
          <a:prstGeom prst="rect">
            <a:avLst/>
          </a:prstGeom>
        </p:spPr>
        <p:txBody>
          <a:bodyPr vert="horz" lIns="68580" tIns="34290" rIns="68580" bIns="3429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200" dirty="0"/>
          </a:p>
        </p:txBody>
      </p:sp>
      <p:sp>
        <p:nvSpPr>
          <p:cNvPr id="14" name="6 Rectángulo redondeado"/>
          <p:cNvSpPr/>
          <p:nvPr/>
        </p:nvSpPr>
        <p:spPr>
          <a:xfrm>
            <a:off x="986866" y="81379"/>
            <a:ext cx="10172546" cy="1484597"/>
          </a:xfrm>
          <a:prstGeom prst="roundRect">
            <a:avLst/>
          </a:prstGeom>
          <a:solidFill>
            <a:schemeClr val="bg1">
              <a:lumMod val="9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s-ES" sz="2800" b="1" dirty="0">
                <a:solidFill>
                  <a:srgbClr val="002060"/>
                </a:solidFill>
                <a:latin typeface="Arial Narrow" panose="020B0606020202030204" pitchFamily="34" charset="0"/>
                <a:cs typeface="Arial" charset="0"/>
              </a:rPr>
              <a:t>Valoración de la inmigración como positiva o negativa</a:t>
            </a:r>
          </a:p>
          <a:p>
            <a:pPr algn="ctr"/>
            <a:r>
              <a:rPr lang="es-ES" sz="2600" dirty="0">
                <a:solidFill>
                  <a:srgbClr val="002060"/>
                </a:solidFill>
                <a:latin typeface="Arial Narrow" panose="020B0606020202030204" pitchFamily="34" charset="0"/>
                <a:cs typeface="Arial" charset="0"/>
              </a:rPr>
              <a:t>Encuesta de actitudes de la población Española hacia la inmigración </a:t>
            </a:r>
          </a:p>
          <a:p>
            <a:pPr algn="ctr"/>
            <a:r>
              <a:rPr lang="es-ES" sz="2600" dirty="0">
                <a:solidFill>
                  <a:srgbClr val="002060"/>
                </a:solidFill>
                <a:latin typeface="Arial Narrow" panose="020B0606020202030204" pitchFamily="34" charset="0"/>
                <a:cs typeface="Arial" charset="0"/>
              </a:rPr>
              <a:t>(CIS, 2008-2017)</a:t>
            </a:r>
          </a:p>
        </p:txBody>
      </p:sp>
      <p:sp>
        <p:nvSpPr>
          <p:cNvPr id="3" name="Rectángulo 2"/>
          <p:cNvSpPr/>
          <p:nvPr/>
        </p:nvSpPr>
        <p:spPr>
          <a:xfrm flipH="1">
            <a:off x="9221743" y="2168923"/>
            <a:ext cx="1251112" cy="329006"/>
          </a:xfrm>
          <a:prstGeom prst="rect">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POSITIVA</a:t>
            </a:r>
          </a:p>
        </p:txBody>
      </p:sp>
      <p:sp>
        <p:nvSpPr>
          <p:cNvPr id="9" name="Rectángulo 8"/>
          <p:cNvSpPr/>
          <p:nvPr/>
        </p:nvSpPr>
        <p:spPr>
          <a:xfrm flipH="1">
            <a:off x="9228915" y="3964246"/>
            <a:ext cx="1251112" cy="329006"/>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NEGATIVA</a:t>
            </a:r>
          </a:p>
        </p:txBody>
      </p:sp>
      <p:sp>
        <p:nvSpPr>
          <p:cNvPr id="10" name="Marcador de número de diapositiva 1"/>
          <p:cNvSpPr txBox="1">
            <a:spLocks/>
          </p:cNvSpPr>
          <p:nvPr/>
        </p:nvSpPr>
        <p:spPr>
          <a:xfrm>
            <a:off x="9121811" y="5702089"/>
            <a:ext cx="984019" cy="273844"/>
          </a:xfrm>
          <a:prstGeom prst="rect">
            <a:avLst/>
          </a:prstGeom>
        </p:spPr>
        <p:txBody>
          <a:bodyPr vert="horz" lIns="68580" tIns="34290" rIns="68580" bIns="3429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t>9</a:t>
            </a:r>
          </a:p>
        </p:txBody>
      </p:sp>
      <p:pic>
        <p:nvPicPr>
          <p:cNvPr id="19" name="Imagen 18"/>
          <p:cNvPicPr>
            <a:picLocks noChangeAspect="1"/>
          </p:cNvPicPr>
          <p:nvPr/>
        </p:nvPicPr>
        <p:blipFill>
          <a:blip r:embed="rId3"/>
          <a:stretch>
            <a:fillRect/>
          </a:stretch>
        </p:blipFill>
        <p:spPr>
          <a:xfrm>
            <a:off x="206453" y="1672234"/>
            <a:ext cx="2166010" cy="2436761"/>
          </a:xfrm>
          <a:prstGeom prst="rect">
            <a:avLst/>
          </a:prstGeom>
        </p:spPr>
      </p:pic>
      <p:graphicFrame>
        <p:nvGraphicFramePr>
          <p:cNvPr id="20" name="1 Gráfico">
            <a:extLst>
              <a:ext uri="{FF2B5EF4-FFF2-40B4-BE49-F238E27FC236}">
                <a16:creationId xmlns:a16="http://schemas.microsoft.com/office/drawing/2014/main" id="{00000000-0008-0000-0700-000002000000}"/>
              </a:ext>
            </a:extLst>
          </p:cNvPr>
          <p:cNvGraphicFramePr>
            <a:graphicFrameLocks/>
          </p:cNvGraphicFramePr>
          <p:nvPr/>
        </p:nvGraphicFramePr>
        <p:xfrm>
          <a:off x="3981781" y="1687711"/>
          <a:ext cx="6996418" cy="4166488"/>
        </p:xfrm>
        <a:graphic>
          <a:graphicData uri="http://schemas.openxmlformats.org/drawingml/2006/chart">
            <c:chart xmlns:c="http://schemas.openxmlformats.org/drawingml/2006/chart" xmlns:r="http://schemas.openxmlformats.org/officeDocument/2006/relationships" r:id="rId4"/>
          </a:graphicData>
        </a:graphic>
      </p:graphicFrame>
      <p:pic>
        <p:nvPicPr>
          <p:cNvPr id="21" name="Imagen 20"/>
          <p:cNvPicPr>
            <a:picLocks noChangeAspect="1"/>
          </p:cNvPicPr>
          <p:nvPr/>
        </p:nvPicPr>
        <p:blipFill>
          <a:blip r:embed="rId5"/>
          <a:stretch>
            <a:fillRect/>
          </a:stretch>
        </p:blipFill>
        <p:spPr>
          <a:xfrm>
            <a:off x="986865" y="2714257"/>
            <a:ext cx="2153927" cy="2499977"/>
          </a:xfrm>
          <a:prstGeom prst="rect">
            <a:avLst/>
          </a:prstGeom>
        </p:spPr>
      </p:pic>
    </p:spTree>
    <p:extLst>
      <p:ext uri="{BB962C8B-B14F-4D97-AF65-F5344CB8AC3E}">
        <p14:creationId xmlns:p14="http://schemas.microsoft.com/office/powerpoint/2010/main" val="290120494"/>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E8A34200-C1B7-4640-9022-5413A475BEBE}"/>
              </a:ext>
            </a:extLst>
          </p:cNvPr>
          <p:cNvSpPr>
            <a:spLocks noGrp="1"/>
          </p:cNvSpPr>
          <p:nvPr>
            <p:ph type="sldNum" sz="quarter" idx="12"/>
          </p:nvPr>
        </p:nvSpPr>
        <p:spPr/>
        <p:txBody>
          <a:bodyPr/>
          <a:lstStyle/>
          <a:p>
            <a:fld id="{6113E31D-E2AB-40D1-8B51-AFA5AFEF393A}" type="slidenum">
              <a:rPr lang="en-US" smtClean="0"/>
              <a:pPr/>
              <a:t>16</a:t>
            </a:fld>
            <a:endParaRPr lang="en-US" dirty="0"/>
          </a:p>
        </p:txBody>
      </p:sp>
      <p:graphicFrame>
        <p:nvGraphicFramePr>
          <p:cNvPr id="6" name="Marcador de contenido 5">
            <a:extLst>
              <a:ext uri="{FF2B5EF4-FFF2-40B4-BE49-F238E27FC236}">
                <a16:creationId xmlns:a16="http://schemas.microsoft.com/office/drawing/2014/main" id="{2A137995-2286-4263-AEC0-9FB98A9E180E}"/>
              </a:ext>
            </a:extLst>
          </p:cNvPr>
          <p:cNvGraphicFramePr>
            <a:graphicFrameLocks noGrp="1"/>
          </p:cNvGraphicFramePr>
          <p:nvPr>
            <p:ph idx="1"/>
            <p:extLst>
              <p:ext uri="{D42A27DB-BD31-4B8C-83A1-F6EECF244321}">
                <p14:modId xmlns:p14="http://schemas.microsoft.com/office/powerpoint/2010/main" val="1666232760"/>
              </p:ext>
            </p:extLst>
          </p:nvPr>
        </p:nvGraphicFramePr>
        <p:xfrm>
          <a:off x="0" y="184633"/>
          <a:ext cx="12192000" cy="62751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585782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0211"/>
            <a:ext cx="10515600" cy="987680"/>
          </a:xfrm>
        </p:spPr>
        <p:txBody>
          <a:bodyPr>
            <a:normAutofit fontScale="90000"/>
          </a:bodyPr>
          <a:lstStyle/>
          <a:p>
            <a:r>
              <a:rPr lang="en-GB" altLang="es-ES" sz="3200" b="1" dirty="0">
                <a:solidFill>
                  <a:srgbClr val="993300"/>
                </a:solidFill>
              </a:rPr>
              <a:t>The Spanish Observatory on Racism and Xenophobia (OBERAXE)</a:t>
            </a:r>
            <a:endParaRPr lang="en-US" dirty="0"/>
          </a:p>
        </p:txBody>
      </p:sp>
      <p:sp>
        <p:nvSpPr>
          <p:cNvPr id="5" name="Content Placeholder 4"/>
          <p:cNvSpPr>
            <a:spLocks noGrp="1"/>
          </p:cNvSpPr>
          <p:nvPr>
            <p:ph idx="1"/>
          </p:nvPr>
        </p:nvSpPr>
        <p:spPr>
          <a:xfrm>
            <a:off x="838200" y="826312"/>
            <a:ext cx="10515600" cy="606679"/>
          </a:xfrm>
        </p:spPr>
        <p:txBody>
          <a:bodyPr>
            <a:normAutofit/>
          </a:bodyPr>
          <a:lstStyle/>
          <a:p>
            <a:pPr marL="68580" lvl="0" indent="-68580" defTabSz="685800">
              <a:lnSpc>
                <a:spcPct val="80000"/>
              </a:lnSpc>
              <a:spcBef>
                <a:spcPts val="900"/>
              </a:spcBef>
              <a:spcAft>
                <a:spcPts val="150"/>
              </a:spcAft>
              <a:buClr>
                <a:srgbClr val="A53010"/>
              </a:buClr>
              <a:buSzPct val="100000"/>
              <a:buNone/>
              <a:defRPr/>
            </a:pPr>
            <a:r>
              <a:rPr lang="es-ES" altLang="es-ES" sz="1950" dirty="0">
                <a:solidFill>
                  <a:prstClr val="black"/>
                </a:solidFill>
                <a:latin typeface="Calibri" pitchFamily="34" charset="0"/>
              </a:rPr>
              <a:t> </a:t>
            </a:r>
            <a:r>
              <a:rPr lang="en-GB" sz="2000" i="1" dirty="0"/>
              <a:t>RD 497/2020, of 28th April, which develops the organic structure of the Ministry of Inclusion, Social Security and Migrations</a:t>
            </a:r>
            <a:endParaRPr lang="en-US" dirty="0"/>
          </a:p>
        </p:txBody>
      </p:sp>
      <p:sp>
        <p:nvSpPr>
          <p:cNvPr id="7" name="6 Rectángulo redondeado">
            <a:extLst>
              <a:ext uri="{FF2B5EF4-FFF2-40B4-BE49-F238E27FC236}">
                <a16:creationId xmlns:a16="http://schemas.microsoft.com/office/drawing/2014/main" id="{5A7D8D89-5FA2-4CC1-A6ED-21115BE9466D}"/>
              </a:ext>
            </a:extLst>
          </p:cNvPr>
          <p:cNvSpPr>
            <a:spLocks noChangeArrowheads="1"/>
          </p:cNvSpPr>
          <p:nvPr/>
        </p:nvSpPr>
        <p:spPr bwMode="auto">
          <a:xfrm>
            <a:off x="838200" y="2609619"/>
            <a:ext cx="10515600" cy="1079500"/>
          </a:xfrm>
          <a:prstGeom prst="roundRect">
            <a:avLst>
              <a:gd name="adj" fmla="val 16667"/>
            </a:avLst>
          </a:prstGeom>
          <a:solidFill>
            <a:srgbClr val="3366FF"/>
          </a:solidFill>
          <a:ln w="9525" algn="ctr">
            <a:solidFill>
              <a:schemeClr val="tx1"/>
            </a:solidFill>
            <a:round/>
            <a:headEnd/>
            <a:tailEnd/>
          </a:ln>
          <a:effectLst>
            <a:outerShdw dist="35921" dir="2700000" algn="ctr" rotWithShape="0">
              <a:schemeClr val="bg2"/>
            </a:outerShdw>
          </a:effectLst>
        </p:spPr>
        <p:txBody>
          <a:bodyPr wrap="none" anchor="ctr"/>
          <a:lstStyle>
            <a:lvl1pPr marL="342900" indent="-342900">
              <a:defRPr sz="2000">
                <a:solidFill>
                  <a:schemeClr val="folHlink"/>
                </a:solidFill>
                <a:latin typeface="Tahoma" panose="020B0604030504040204" pitchFamily="34" charset="0"/>
              </a:defRPr>
            </a:lvl1pPr>
            <a:lvl2pPr>
              <a:defRPr sz="2000">
                <a:solidFill>
                  <a:schemeClr val="folHlink"/>
                </a:solidFill>
                <a:latin typeface="Tahoma" panose="020B0604030504040204" pitchFamily="34" charset="0"/>
              </a:defRPr>
            </a:lvl2pPr>
            <a:lvl3pPr marL="1143000" indent="-228600">
              <a:defRPr sz="2000">
                <a:solidFill>
                  <a:schemeClr val="folHlink"/>
                </a:solidFill>
                <a:latin typeface="Tahoma" panose="020B0604030504040204" pitchFamily="34" charset="0"/>
              </a:defRPr>
            </a:lvl3pPr>
            <a:lvl4pPr marL="1600200" indent="-228600">
              <a:defRPr sz="2000">
                <a:solidFill>
                  <a:schemeClr val="folHlink"/>
                </a:solidFill>
                <a:latin typeface="Tahoma" panose="020B0604030504040204" pitchFamily="34" charset="0"/>
              </a:defRPr>
            </a:lvl4pPr>
            <a:lvl5pPr marL="2057400" indent="-228600">
              <a:defRPr sz="2000">
                <a:solidFill>
                  <a:schemeClr val="folHlink"/>
                </a:solidFill>
                <a:latin typeface="Tahoma" panose="020B0604030504040204" pitchFamily="34" charset="0"/>
              </a:defRPr>
            </a:lvl5pPr>
            <a:lvl6pPr marL="2514600" indent="-228600" eaLnBrk="0" fontAlgn="base" hangingPunct="0">
              <a:spcBef>
                <a:spcPct val="0"/>
              </a:spcBef>
              <a:spcAft>
                <a:spcPct val="0"/>
              </a:spcAft>
              <a:defRPr sz="2000">
                <a:solidFill>
                  <a:schemeClr val="folHlink"/>
                </a:solidFill>
                <a:latin typeface="Tahoma" panose="020B0604030504040204" pitchFamily="34" charset="0"/>
              </a:defRPr>
            </a:lvl6pPr>
            <a:lvl7pPr marL="2971800" indent="-228600" eaLnBrk="0" fontAlgn="base" hangingPunct="0">
              <a:spcBef>
                <a:spcPct val="0"/>
              </a:spcBef>
              <a:spcAft>
                <a:spcPct val="0"/>
              </a:spcAft>
              <a:defRPr sz="2000">
                <a:solidFill>
                  <a:schemeClr val="folHlink"/>
                </a:solidFill>
                <a:latin typeface="Tahoma" panose="020B0604030504040204" pitchFamily="34" charset="0"/>
              </a:defRPr>
            </a:lvl7pPr>
            <a:lvl8pPr marL="3429000" indent="-228600" eaLnBrk="0" fontAlgn="base" hangingPunct="0">
              <a:spcBef>
                <a:spcPct val="0"/>
              </a:spcBef>
              <a:spcAft>
                <a:spcPct val="0"/>
              </a:spcAft>
              <a:defRPr sz="2000">
                <a:solidFill>
                  <a:schemeClr val="folHlink"/>
                </a:solidFill>
                <a:latin typeface="Tahoma" panose="020B0604030504040204" pitchFamily="34" charset="0"/>
              </a:defRPr>
            </a:lvl8pPr>
            <a:lvl9pPr marL="3886200" indent="-228600" eaLnBrk="0" fontAlgn="base" hangingPunct="0">
              <a:spcBef>
                <a:spcPct val="0"/>
              </a:spcBef>
              <a:spcAft>
                <a:spcPct val="0"/>
              </a:spcAft>
              <a:defRPr sz="2000">
                <a:solidFill>
                  <a:schemeClr val="folHlink"/>
                </a:solidFill>
                <a:latin typeface="Tahoma" panose="020B0604030504040204" pitchFamily="34" charset="0"/>
              </a:defRPr>
            </a:lvl9pPr>
          </a:lstStyle>
          <a:p>
            <a:pPr lvl="1" eaLnBrk="1" hangingPunct="1">
              <a:buClr>
                <a:schemeClr val="bg1"/>
              </a:buClr>
            </a:pPr>
            <a:r>
              <a:rPr lang="en-GB" altLang="es-ES" sz="2800" b="1" dirty="0">
                <a:solidFill>
                  <a:schemeClr val="bg1"/>
                </a:solidFill>
                <a:latin typeface="Calibri" panose="020F0502020204030204" pitchFamily="34" charset="0"/>
              </a:rPr>
              <a:t>Promotion </a:t>
            </a:r>
            <a:r>
              <a:rPr lang="en-GB" altLang="es-ES" sz="2400" dirty="0">
                <a:solidFill>
                  <a:schemeClr val="bg1"/>
                </a:solidFill>
                <a:latin typeface="Calibri" panose="020F0502020204030204" pitchFamily="34" charset="0"/>
              </a:rPr>
              <a:t>of the principle of equal treatment and non discrimination </a:t>
            </a:r>
          </a:p>
          <a:p>
            <a:pPr lvl="1" eaLnBrk="1" hangingPunct="1">
              <a:buClr>
                <a:schemeClr val="bg1"/>
              </a:buClr>
            </a:pPr>
            <a:r>
              <a:rPr lang="en-GB" altLang="es-ES" sz="2400" dirty="0">
                <a:solidFill>
                  <a:schemeClr val="bg1"/>
                </a:solidFill>
                <a:latin typeface="Calibri" panose="020F0502020204030204" pitchFamily="34" charset="0"/>
              </a:rPr>
              <a:t>and combating racism and xenophobia</a:t>
            </a:r>
            <a:endParaRPr lang="en-GB" altLang="es-ES" sz="2400" dirty="0">
              <a:solidFill>
                <a:schemeClr val="bg1"/>
              </a:solidFill>
              <a:latin typeface="Arial" panose="020B0604020202020204" pitchFamily="34" charset="0"/>
            </a:endParaRPr>
          </a:p>
        </p:txBody>
      </p:sp>
      <p:sp>
        <p:nvSpPr>
          <p:cNvPr id="8" name="6 Rectángulo redondeado">
            <a:extLst>
              <a:ext uri="{FF2B5EF4-FFF2-40B4-BE49-F238E27FC236}">
                <a16:creationId xmlns:a16="http://schemas.microsoft.com/office/drawing/2014/main" id="{405F1365-678B-428B-B8F2-4A88FD86263B}"/>
              </a:ext>
            </a:extLst>
          </p:cNvPr>
          <p:cNvSpPr>
            <a:spLocks noChangeArrowheads="1"/>
          </p:cNvSpPr>
          <p:nvPr/>
        </p:nvSpPr>
        <p:spPr bwMode="auto">
          <a:xfrm>
            <a:off x="838200" y="1434442"/>
            <a:ext cx="10515600" cy="1081088"/>
          </a:xfrm>
          <a:prstGeom prst="roundRect">
            <a:avLst>
              <a:gd name="adj" fmla="val 16667"/>
            </a:avLst>
          </a:prstGeom>
          <a:solidFill>
            <a:srgbClr val="003399"/>
          </a:solidFill>
          <a:ln w="9525" algn="ctr">
            <a:solidFill>
              <a:schemeClr val="tx2"/>
            </a:solidFill>
            <a:round/>
            <a:headEnd/>
            <a:tailEnd/>
          </a:ln>
          <a:effectLst>
            <a:outerShdw dist="35921" dir="2700000" algn="ctr" rotWithShape="0">
              <a:schemeClr val="bg2"/>
            </a:outerShdw>
          </a:effectLst>
        </p:spPr>
        <p:txBody>
          <a:bodyPr wrap="none" anchor="ctr"/>
          <a:lstStyle>
            <a:lvl1pPr marL="342900" indent="-342900">
              <a:defRPr sz="2000">
                <a:solidFill>
                  <a:schemeClr val="folHlink"/>
                </a:solidFill>
                <a:latin typeface="Tahoma" panose="020B0604030504040204" pitchFamily="34" charset="0"/>
              </a:defRPr>
            </a:lvl1pPr>
            <a:lvl2pPr>
              <a:defRPr sz="2000">
                <a:solidFill>
                  <a:schemeClr val="folHlink"/>
                </a:solidFill>
                <a:latin typeface="Tahoma" panose="020B0604030504040204" pitchFamily="34" charset="0"/>
              </a:defRPr>
            </a:lvl2pPr>
            <a:lvl3pPr marL="1143000" indent="-228600">
              <a:defRPr sz="2000">
                <a:solidFill>
                  <a:schemeClr val="folHlink"/>
                </a:solidFill>
                <a:latin typeface="Tahoma" panose="020B0604030504040204" pitchFamily="34" charset="0"/>
              </a:defRPr>
            </a:lvl3pPr>
            <a:lvl4pPr marL="1600200" indent="-228600">
              <a:defRPr sz="2000">
                <a:solidFill>
                  <a:schemeClr val="folHlink"/>
                </a:solidFill>
                <a:latin typeface="Tahoma" panose="020B0604030504040204" pitchFamily="34" charset="0"/>
              </a:defRPr>
            </a:lvl4pPr>
            <a:lvl5pPr marL="2057400" indent="-228600">
              <a:defRPr sz="2000">
                <a:solidFill>
                  <a:schemeClr val="folHlink"/>
                </a:solidFill>
                <a:latin typeface="Tahoma" panose="020B0604030504040204" pitchFamily="34" charset="0"/>
              </a:defRPr>
            </a:lvl5pPr>
            <a:lvl6pPr marL="2514600" indent="-228600" eaLnBrk="0" fontAlgn="base" hangingPunct="0">
              <a:spcBef>
                <a:spcPct val="0"/>
              </a:spcBef>
              <a:spcAft>
                <a:spcPct val="0"/>
              </a:spcAft>
              <a:defRPr sz="2000">
                <a:solidFill>
                  <a:schemeClr val="folHlink"/>
                </a:solidFill>
                <a:latin typeface="Tahoma" panose="020B0604030504040204" pitchFamily="34" charset="0"/>
              </a:defRPr>
            </a:lvl6pPr>
            <a:lvl7pPr marL="2971800" indent="-228600" eaLnBrk="0" fontAlgn="base" hangingPunct="0">
              <a:spcBef>
                <a:spcPct val="0"/>
              </a:spcBef>
              <a:spcAft>
                <a:spcPct val="0"/>
              </a:spcAft>
              <a:defRPr sz="2000">
                <a:solidFill>
                  <a:schemeClr val="folHlink"/>
                </a:solidFill>
                <a:latin typeface="Tahoma" panose="020B0604030504040204" pitchFamily="34" charset="0"/>
              </a:defRPr>
            </a:lvl7pPr>
            <a:lvl8pPr marL="3429000" indent="-228600" eaLnBrk="0" fontAlgn="base" hangingPunct="0">
              <a:spcBef>
                <a:spcPct val="0"/>
              </a:spcBef>
              <a:spcAft>
                <a:spcPct val="0"/>
              </a:spcAft>
              <a:defRPr sz="2000">
                <a:solidFill>
                  <a:schemeClr val="folHlink"/>
                </a:solidFill>
                <a:latin typeface="Tahoma" panose="020B0604030504040204" pitchFamily="34" charset="0"/>
              </a:defRPr>
            </a:lvl8pPr>
            <a:lvl9pPr marL="3886200" indent="-228600" eaLnBrk="0" fontAlgn="base" hangingPunct="0">
              <a:spcBef>
                <a:spcPct val="0"/>
              </a:spcBef>
              <a:spcAft>
                <a:spcPct val="0"/>
              </a:spcAft>
              <a:defRPr sz="2000">
                <a:solidFill>
                  <a:schemeClr val="folHlink"/>
                </a:solidFill>
                <a:latin typeface="Tahoma" panose="020B0604030504040204" pitchFamily="34" charset="0"/>
              </a:defRPr>
            </a:lvl9pPr>
          </a:lstStyle>
          <a:p>
            <a:pPr lvl="1" eaLnBrk="1" hangingPunct="1">
              <a:buClr>
                <a:schemeClr val="bg1"/>
              </a:buClr>
            </a:pPr>
            <a:endParaRPr lang="es-ES" altLang="es-ES" b="1" dirty="0">
              <a:solidFill>
                <a:schemeClr val="bg1"/>
              </a:solidFill>
              <a:latin typeface="Calibri" panose="020F0502020204030204" pitchFamily="34" charset="0"/>
            </a:endParaRPr>
          </a:p>
          <a:p>
            <a:pPr lvl="1" eaLnBrk="1" hangingPunct="1">
              <a:buClr>
                <a:schemeClr val="bg1"/>
              </a:buClr>
            </a:pPr>
            <a:r>
              <a:rPr lang="en-GB" altLang="es-ES" sz="2800" b="1" dirty="0">
                <a:solidFill>
                  <a:schemeClr val="bg1"/>
                </a:solidFill>
                <a:latin typeface="Calibri" panose="020F0502020204030204" pitchFamily="34" charset="0"/>
              </a:rPr>
              <a:t>Gathering and analysis </a:t>
            </a:r>
            <a:r>
              <a:rPr lang="en-GB" altLang="es-ES" sz="2400" dirty="0">
                <a:solidFill>
                  <a:schemeClr val="bg1"/>
                </a:solidFill>
                <a:latin typeface="Calibri" panose="020F0502020204030204" pitchFamily="34" charset="0"/>
              </a:rPr>
              <a:t>of information on racism, Xenophobia In order </a:t>
            </a:r>
          </a:p>
          <a:p>
            <a:pPr lvl="1" eaLnBrk="1" hangingPunct="1">
              <a:buClr>
                <a:schemeClr val="bg1"/>
              </a:buClr>
            </a:pPr>
            <a:r>
              <a:rPr lang="en-GB" altLang="es-ES" sz="2400" dirty="0">
                <a:solidFill>
                  <a:schemeClr val="bg1"/>
                </a:solidFill>
                <a:latin typeface="Calibri" panose="020F0502020204030204" pitchFamily="34" charset="0"/>
              </a:rPr>
              <a:t>to understand the situation and its evolution</a:t>
            </a:r>
          </a:p>
          <a:p>
            <a:pPr lvl="1" eaLnBrk="1" hangingPunct="1">
              <a:buClr>
                <a:schemeClr val="bg1"/>
              </a:buClr>
              <a:buFont typeface="Wingdings" panose="05000000000000000000" pitchFamily="2" charset="2"/>
              <a:buNone/>
            </a:pPr>
            <a:endParaRPr lang="en-GB" altLang="es-ES" dirty="0">
              <a:solidFill>
                <a:schemeClr val="bg1"/>
              </a:solidFill>
              <a:latin typeface="Arial" panose="020B0604020202020204" pitchFamily="34" charset="0"/>
            </a:endParaRPr>
          </a:p>
        </p:txBody>
      </p:sp>
      <p:sp>
        <p:nvSpPr>
          <p:cNvPr id="10" name="6 Rectángulo redondeado">
            <a:extLst>
              <a:ext uri="{FF2B5EF4-FFF2-40B4-BE49-F238E27FC236}">
                <a16:creationId xmlns:a16="http://schemas.microsoft.com/office/drawing/2014/main" id="{9AB5F739-9585-427F-AD48-C6E680776072}"/>
              </a:ext>
            </a:extLst>
          </p:cNvPr>
          <p:cNvSpPr>
            <a:spLocks noChangeArrowheads="1"/>
          </p:cNvSpPr>
          <p:nvPr/>
        </p:nvSpPr>
        <p:spPr bwMode="auto">
          <a:xfrm>
            <a:off x="838200" y="3783208"/>
            <a:ext cx="10515600" cy="1223962"/>
          </a:xfrm>
          <a:prstGeom prst="roundRect">
            <a:avLst>
              <a:gd name="adj" fmla="val 16667"/>
            </a:avLst>
          </a:prstGeom>
          <a:solidFill>
            <a:srgbClr val="9966FF"/>
          </a:solidFill>
          <a:ln w="9525" algn="ctr">
            <a:solidFill>
              <a:schemeClr val="tx1"/>
            </a:solidFill>
            <a:round/>
            <a:headEnd/>
            <a:tailEnd/>
          </a:ln>
          <a:effectLst>
            <a:outerShdw dist="35921" dir="2700000" algn="ctr" rotWithShape="0">
              <a:schemeClr val="bg2"/>
            </a:outerShdw>
          </a:effectLst>
        </p:spPr>
        <p:txBody>
          <a:bodyPr wrap="none" anchor="ctr"/>
          <a:lstStyle>
            <a:lvl1pPr marL="342900" indent="-342900">
              <a:defRPr sz="2000">
                <a:solidFill>
                  <a:schemeClr val="folHlink"/>
                </a:solidFill>
                <a:latin typeface="Tahoma" panose="020B0604030504040204" pitchFamily="34" charset="0"/>
              </a:defRPr>
            </a:lvl1pPr>
            <a:lvl2pPr>
              <a:defRPr sz="2000">
                <a:solidFill>
                  <a:schemeClr val="folHlink"/>
                </a:solidFill>
                <a:latin typeface="Tahoma" panose="020B0604030504040204" pitchFamily="34" charset="0"/>
              </a:defRPr>
            </a:lvl2pPr>
            <a:lvl3pPr marL="1143000" indent="-228600">
              <a:defRPr sz="2000">
                <a:solidFill>
                  <a:schemeClr val="folHlink"/>
                </a:solidFill>
                <a:latin typeface="Tahoma" panose="020B0604030504040204" pitchFamily="34" charset="0"/>
              </a:defRPr>
            </a:lvl3pPr>
            <a:lvl4pPr marL="1600200" indent="-228600">
              <a:defRPr sz="2000">
                <a:solidFill>
                  <a:schemeClr val="folHlink"/>
                </a:solidFill>
                <a:latin typeface="Tahoma" panose="020B0604030504040204" pitchFamily="34" charset="0"/>
              </a:defRPr>
            </a:lvl4pPr>
            <a:lvl5pPr marL="2057400" indent="-228600">
              <a:defRPr sz="2000">
                <a:solidFill>
                  <a:schemeClr val="folHlink"/>
                </a:solidFill>
                <a:latin typeface="Tahoma" panose="020B0604030504040204" pitchFamily="34" charset="0"/>
              </a:defRPr>
            </a:lvl5pPr>
            <a:lvl6pPr marL="2514600" indent="-228600" eaLnBrk="0" fontAlgn="base" hangingPunct="0">
              <a:spcBef>
                <a:spcPct val="0"/>
              </a:spcBef>
              <a:spcAft>
                <a:spcPct val="0"/>
              </a:spcAft>
              <a:defRPr sz="2000">
                <a:solidFill>
                  <a:schemeClr val="folHlink"/>
                </a:solidFill>
                <a:latin typeface="Tahoma" panose="020B0604030504040204" pitchFamily="34" charset="0"/>
              </a:defRPr>
            </a:lvl6pPr>
            <a:lvl7pPr marL="2971800" indent="-228600" eaLnBrk="0" fontAlgn="base" hangingPunct="0">
              <a:spcBef>
                <a:spcPct val="0"/>
              </a:spcBef>
              <a:spcAft>
                <a:spcPct val="0"/>
              </a:spcAft>
              <a:defRPr sz="2000">
                <a:solidFill>
                  <a:schemeClr val="folHlink"/>
                </a:solidFill>
                <a:latin typeface="Tahoma" panose="020B0604030504040204" pitchFamily="34" charset="0"/>
              </a:defRPr>
            </a:lvl7pPr>
            <a:lvl8pPr marL="3429000" indent="-228600" eaLnBrk="0" fontAlgn="base" hangingPunct="0">
              <a:spcBef>
                <a:spcPct val="0"/>
              </a:spcBef>
              <a:spcAft>
                <a:spcPct val="0"/>
              </a:spcAft>
              <a:defRPr sz="2000">
                <a:solidFill>
                  <a:schemeClr val="folHlink"/>
                </a:solidFill>
                <a:latin typeface="Tahoma" panose="020B0604030504040204" pitchFamily="34" charset="0"/>
              </a:defRPr>
            </a:lvl8pPr>
            <a:lvl9pPr marL="3886200" indent="-228600" eaLnBrk="0" fontAlgn="base" hangingPunct="0">
              <a:spcBef>
                <a:spcPct val="0"/>
              </a:spcBef>
              <a:spcAft>
                <a:spcPct val="0"/>
              </a:spcAft>
              <a:defRPr sz="2000">
                <a:solidFill>
                  <a:schemeClr val="folHlink"/>
                </a:solidFill>
                <a:latin typeface="Tahoma" panose="020B0604030504040204" pitchFamily="34" charset="0"/>
              </a:defRPr>
            </a:lvl9pPr>
          </a:lstStyle>
          <a:p>
            <a:pPr lvl="1" eaLnBrk="1" hangingPunct="1">
              <a:buClr>
                <a:schemeClr val="bg1"/>
              </a:buClr>
            </a:pPr>
            <a:r>
              <a:rPr lang="en-GB" altLang="es-ES" sz="2800" b="1" dirty="0">
                <a:solidFill>
                  <a:schemeClr val="bg1"/>
                </a:solidFill>
                <a:latin typeface="Calibri" panose="020F0502020204030204" pitchFamily="34" charset="0"/>
              </a:rPr>
              <a:t>Collaboration and coordination </a:t>
            </a:r>
            <a:r>
              <a:rPr lang="en-GB" altLang="es-ES" sz="2400" dirty="0">
                <a:solidFill>
                  <a:schemeClr val="bg1"/>
                </a:solidFill>
                <a:latin typeface="Calibri" panose="020F0502020204030204" pitchFamily="34" charset="0"/>
              </a:rPr>
              <a:t>with public and private partners, at national </a:t>
            </a:r>
          </a:p>
          <a:p>
            <a:pPr lvl="1" eaLnBrk="1" hangingPunct="1">
              <a:buClr>
                <a:schemeClr val="bg1"/>
              </a:buClr>
            </a:pPr>
            <a:r>
              <a:rPr lang="en-GB" altLang="es-ES" sz="2400" dirty="0">
                <a:solidFill>
                  <a:schemeClr val="bg1"/>
                </a:solidFill>
                <a:latin typeface="Calibri" panose="020F0502020204030204" pitchFamily="34" charset="0"/>
              </a:rPr>
              <a:t> and international level involved in the prevention and fight against racism</a:t>
            </a:r>
          </a:p>
          <a:p>
            <a:pPr lvl="1" eaLnBrk="1" hangingPunct="1">
              <a:buClr>
                <a:schemeClr val="bg1"/>
              </a:buClr>
            </a:pPr>
            <a:r>
              <a:rPr lang="en-GB" altLang="es-ES" sz="2400" dirty="0">
                <a:solidFill>
                  <a:schemeClr val="bg1"/>
                </a:solidFill>
                <a:latin typeface="Calibri" panose="020F0502020204030204" pitchFamily="34" charset="0"/>
              </a:rPr>
              <a:t> and xenophobia</a:t>
            </a:r>
            <a:endParaRPr lang="en-GB" altLang="es-ES" sz="2400" dirty="0">
              <a:solidFill>
                <a:schemeClr val="bg1"/>
              </a:solidFill>
              <a:latin typeface="Arial" panose="020B0604020202020204" pitchFamily="34" charset="0"/>
            </a:endParaRPr>
          </a:p>
        </p:txBody>
      </p:sp>
      <p:sp>
        <p:nvSpPr>
          <p:cNvPr id="11" name="6 Rectángulo redondeado">
            <a:extLst>
              <a:ext uri="{FF2B5EF4-FFF2-40B4-BE49-F238E27FC236}">
                <a16:creationId xmlns:a16="http://schemas.microsoft.com/office/drawing/2014/main" id="{42E643A0-4DC8-4782-9045-6BFDA5E90EA4}"/>
              </a:ext>
            </a:extLst>
          </p:cNvPr>
          <p:cNvSpPr>
            <a:spLocks noChangeArrowheads="1"/>
          </p:cNvSpPr>
          <p:nvPr/>
        </p:nvSpPr>
        <p:spPr bwMode="auto">
          <a:xfrm>
            <a:off x="838200" y="5101259"/>
            <a:ext cx="10515600" cy="1223962"/>
          </a:xfrm>
          <a:prstGeom prst="roundRect">
            <a:avLst>
              <a:gd name="adj" fmla="val 16667"/>
            </a:avLst>
          </a:prstGeom>
          <a:solidFill>
            <a:schemeClr val="tx2">
              <a:lumMod val="40000"/>
              <a:lumOff val="60000"/>
            </a:schemeClr>
          </a:solidFill>
          <a:ln w="9525" algn="ctr">
            <a:solidFill>
              <a:schemeClr val="tx1"/>
            </a:solidFill>
            <a:round/>
            <a:headEnd/>
            <a:tailEnd/>
          </a:ln>
          <a:effectLst>
            <a:outerShdw dist="35921" dir="2700000" algn="ctr" rotWithShape="0">
              <a:schemeClr val="bg2"/>
            </a:outerShdw>
          </a:effectLst>
        </p:spPr>
        <p:txBody>
          <a:bodyPr wrap="none" anchor="ctr"/>
          <a:lstStyle>
            <a:lvl1pPr marL="342900" indent="-342900">
              <a:defRPr sz="2000">
                <a:solidFill>
                  <a:schemeClr val="folHlink"/>
                </a:solidFill>
                <a:latin typeface="Tahoma" panose="020B0604030504040204" pitchFamily="34" charset="0"/>
              </a:defRPr>
            </a:lvl1pPr>
            <a:lvl2pPr>
              <a:defRPr sz="2000">
                <a:solidFill>
                  <a:schemeClr val="folHlink"/>
                </a:solidFill>
                <a:latin typeface="Tahoma" panose="020B0604030504040204" pitchFamily="34" charset="0"/>
              </a:defRPr>
            </a:lvl2pPr>
            <a:lvl3pPr marL="1143000" indent="-228600">
              <a:defRPr sz="2000">
                <a:solidFill>
                  <a:schemeClr val="folHlink"/>
                </a:solidFill>
                <a:latin typeface="Tahoma" panose="020B0604030504040204" pitchFamily="34" charset="0"/>
              </a:defRPr>
            </a:lvl3pPr>
            <a:lvl4pPr marL="1600200" indent="-228600">
              <a:defRPr sz="2000">
                <a:solidFill>
                  <a:schemeClr val="folHlink"/>
                </a:solidFill>
                <a:latin typeface="Tahoma" panose="020B0604030504040204" pitchFamily="34" charset="0"/>
              </a:defRPr>
            </a:lvl4pPr>
            <a:lvl5pPr marL="2057400" indent="-228600">
              <a:defRPr sz="2000">
                <a:solidFill>
                  <a:schemeClr val="folHlink"/>
                </a:solidFill>
                <a:latin typeface="Tahoma" panose="020B0604030504040204" pitchFamily="34" charset="0"/>
              </a:defRPr>
            </a:lvl5pPr>
            <a:lvl6pPr marL="2514600" indent="-228600" eaLnBrk="0" fontAlgn="base" hangingPunct="0">
              <a:spcBef>
                <a:spcPct val="0"/>
              </a:spcBef>
              <a:spcAft>
                <a:spcPct val="0"/>
              </a:spcAft>
              <a:defRPr sz="2000">
                <a:solidFill>
                  <a:schemeClr val="folHlink"/>
                </a:solidFill>
                <a:latin typeface="Tahoma" panose="020B0604030504040204" pitchFamily="34" charset="0"/>
              </a:defRPr>
            </a:lvl6pPr>
            <a:lvl7pPr marL="2971800" indent="-228600" eaLnBrk="0" fontAlgn="base" hangingPunct="0">
              <a:spcBef>
                <a:spcPct val="0"/>
              </a:spcBef>
              <a:spcAft>
                <a:spcPct val="0"/>
              </a:spcAft>
              <a:defRPr sz="2000">
                <a:solidFill>
                  <a:schemeClr val="folHlink"/>
                </a:solidFill>
                <a:latin typeface="Tahoma" panose="020B0604030504040204" pitchFamily="34" charset="0"/>
              </a:defRPr>
            </a:lvl7pPr>
            <a:lvl8pPr marL="3429000" indent="-228600" eaLnBrk="0" fontAlgn="base" hangingPunct="0">
              <a:spcBef>
                <a:spcPct val="0"/>
              </a:spcBef>
              <a:spcAft>
                <a:spcPct val="0"/>
              </a:spcAft>
              <a:defRPr sz="2000">
                <a:solidFill>
                  <a:schemeClr val="folHlink"/>
                </a:solidFill>
                <a:latin typeface="Tahoma" panose="020B0604030504040204" pitchFamily="34" charset="0"/>
              </a:defRPr>
            </a:lvl8pPr>
            <a:lvl9pPr marL="3886200" indent="-228600" eaLnBrk="0" fontAlgn="base" hangingPunct="0">
              <a:spcBef>
                <a:spcPct val="0"/>
              </a:spcBef>
              <a:spcAft>
                <a:spcPct val="0"/>
              </a:spcAft>
              <a:defRPr sz="2000">
                <a:solidFill>
                  <a:schemeClr val="folHlink"/>
                </a:solidFill>
                <a:latin typeface="Tahoma" panose="020B0604030504040204" pitchFamily="34" charset="0"/>
              </a:defRPr>
            </a:lvl9pPr>
          </a:lstStyle>
          <a:p>
            <a:pPr lvl="1">
              <a:buClr>
                <a:schemeClr val="bg1"/>
              </a:buClr>
            </a:pPr>
            <a:r>
              <a:rPr lang="en-GB" sz="2800" b="1" dirty="0">
                <a:solidFill>
                  <a:schemeClr val="bg1"/>
                </a:solidFill>
                <a:latin typeface="Calibri" panose="020F0502020204030204" pitchFamily="34" charset="0"/>
              </a:rPr>
              <a:t>Elaboration of plans</a:t>
            </a:r>
            <a:r>
              <a:rPr lang="en-GB" sz="2400" b="1" dirty="0">
                <a:solidFill>
                  <a:schemeClr val="bg1"/>
                </a:solidFill>
                <a:latin typeface="Calibri" panose="020F0502020204030204" pitchFamily="34" charset="0"/>
              </a:rPr>
              <a:t>, </a:t>
            </a:r>
            <a:r>
              <a:rPr lang="en-GB" sz="2400" dirty="0">
                <a:solidFill>
                  <a:schemeClr val="bg1"/>
                </a:solidFill>
                <a:latin typeface="Calibri" panose="020F0502020204030204" pitchFamily="34" charset="0"/>
              </a:rPr>
              <a:t>studies and strategies to foster inclusion of migrants, </a:t>
            </a:r>
          </a:p>
          <a:p>
            <a:pPr lvl="1">
              <a:buClr>
                <a:schemeClr val="bg1"/>
              </a:buClr>
            </a:pPr>
            <a:r>
              <a:rPr lang="en-GB" sz="2400" dirty="0">
                <a:solidFill>
                  <a:schemeClr val="bg1"/>
                </a:solidFill>
                <a:latin typeface="Calibri" panose="020F0502020204030204" pitchFamily="34" charset="0"/>
              </a:rPr>
              <a:t>and the evaluation of those. </a:t>
            </a:r>
            <a:endParaRPr lang="en-GB" altLang="es-ES" sz="2400" dirty="0">
              <a:solidFill>
                <a:schemeClr val="bg1"/>
              </a:solidFill>
              <a:latin typeface="Arial" panose="020B0604020202020204" pitchFamily="34" charset="0"/>
            </a:endParaRPr>
          </a:p>
        </p:txBody>
      </p:sp>
    </p:spTree>
    <p:extLst>
      <p:ext uri="{BB962C8B-B14F-4D97-AF65-F5344CB8AC3E}">
        <p14:creationId xmlns:p14="http://schemas.microsoft.com/office/powerpoint/2010/main" val="2229124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C41842F-8DE0-4931-8438-700F06F7FFAE}"/>
              </a:ext>
            </a:extLst>
          </p:cNvPr>
          <p:cNvSpPr>
            <a:spLocks noGrp="1"/>
          </p:cNvSpPr>
          <p:nvPr>
            <p:ph idx="1"/>
          </p:nvPr>
        </p:nvSpPr>
        <p:spPr>
          <a:xfrm>
            <a:off x="295701" y="760365"/>
            <a:ext cx="11600598" cy="5337270"/>
          </a:xfrm>
          <a:solidFill>
            <a:schemeClr val="bg1"/>
          </a:solidFill>
        </p:spPr>
        <p:txBody>
          <a:bodyPr>
            <a:normAutofit fontScale="25000" lnSpcReduction="20000"/>
          </a:bodyPr>
          <a:lstStyle/>
          <a:p>
            <a:endParaRPr lang="en-GB" sz="9600" dirty="0"/>
          </a:p>
          <a:p>
            <a:r>
              <a:rPr lang="en-GB" sz="9600" dirty="0"/>
              <a:t>Art 510 </a:t>
            </a:r>
          </a:p>
          <a:p>
            <a:pPr lvl="1">
              <a:buFont typeface="Wingdings" panose="05000000000000000000" pitchFamily="2" charset="2"/>
              <a:buChar char="§"/>
            </a:pPr>
            <a:r>
              <a:rPr lang="en-GB" sz="9600" b="1" dirty="0">
                <a:solidFill>
                  <a:srgbClr val="002060"/>
                </a:solidFill>
              </a:rPr>
              <a:t>Promote hate incitement and hostility</a:t>
            </a:r>
            <a:r>
              <a:rPr lang="en-GB" sz="9600" b="1" dirty="0">
                <a:solidFill>
                  <a:srgbClr val="C00000"/>
                </a:solidFill>
              </a:rPr>
              <a:t> </a:t>
            </a:r>
            <a:r>
              <a:rPr lang="en-GB" sz="9600" dirty="0"/>
              <a:t>towards persons or groups due to racism, antisemitism, or other motivations related to ideology, religion, beliefs, ethnic, racial or national origin, gender orientation or identity, disease, disability.</a:t>
            </a:r>
          </a:p>
          <a:p>
            <a:pPr lvl="1">
              <a:buFont typeface="Wingdings" panose="05000000000000000000" pitchFamily="2" charset="2"/>
              <a:buChar char="§"/>
            </a:pPr>
            <a:r>
              <a:rPr lang="en-GB" sz="9600" b="1" dirty="0">
                <a:solidFill>
                  <a:srgbClr val="002060"/>
                </a:solidFill>
              </a:rPr>
              <a:t>Spreading material which promotes hate or violence</a:t>
            </a:r>
            <a:r>
              <a:rPr lang="en-GB" sz="9600" dirty="0"/>
              <a:t>, what is called “</a:t>
            </a:r>
            <a:r>
              <a:rPr lang="en-GB" sz="9600" i="1" dirty="0"/>
              <a:t>hate speech</a:t>
            </a:r>
            <a:r>
              <a:rPr lang="en-GB" sz="9600" dirty="0"/>
              <a:t>”, as defined by Council of Ministers of the European Council. </a:t>
            </a:r>
          </a:p>
          <a:p>
            <a:pPr lvl="1">
              <a:buFont typeface="Wingdings" panose="05000000000000000000" pitchFamily="2" charset="2"/>
              <a:buChar char="§"/>
            </a:pPr>
            <a:r>
              <a:rPr lang="en-GB" sz="9600" b="1" dirty="0">
                <a:solidFill>
                  <a:srgbClr val="002060"/>
                </a:solidFill>
              </a:rPr>
              <a:t>Public denial or exaltation of crimes</a:t>
            </a:r>
            <a:r>
              <a:rPr lang="en-GB" sz="9600" b="1" dirty="0">
                <a:solidFill>
                  <a:srgbClr val="C00000"/>
                </a:solidFill>
              </a:rPr>
              <a:t> </a:t>
            </a:r>
            <a:r>
              <a:rPr lang="en-GB" sz="9600" dirty="0"/>
              <a:t>committed against groups or persons, due to their religion, ethnic group, gender identity, disease…. </a:t>
            </a:r>
          </a:p>
          <a:p>
            <a:pPr lvl="1">
              <a:buFont typeface="Wingdings" panose="05000000000000000000" pitchFamily="2" charset="2"/>
              <a:buChar char="§"/>
            </a:pPr>
            <a:r>
              <a:rPr lang="en-GB" sz="9600" b="1" dirty="0">
                <a:solidFill>
                  <a:srgbClr val="002060"/>
                </a:solidFill>
              </a:rPr>
              <a:t>Humiliation, contempt, discredit </a:t>
            </a:r>
            <a:r>
              <a:rPr lang="en-GB" sz="9600" dirty="0"/>
              <a:t>of person or groups in the previous paragraphs. </a:t>
            </a:r>
          </a:p>
          <a:p>
            <a:pPr lvl="1">
              <a:buFont typeface="Wingdings" panose="05000000000000000000" pitchFamily="2" charset="2"/>
              <a:buChar char="§"/>
            </a:pPr>
            <a:endParaRPr lang="en-GB" sz="9600" dirty="0"/>
          </a:p>
          <a:p>
            <a:r>
              <a:rPr lang="en-GB" sz="9600" dirty="0"/>
              <a:t>Art. 22.4</a:t>
            </a:r>
          </a:p>
          <a:p>
            <a:r>
              <a:rPr lang="en-GB" sz="9600" dirty="0"/>
              <a:t> “</a:t>
            </a:r>
            <a:r>
              <a:rPr lang="en-GB" sz="9600" i="1" dirty="0"/>
              <a:t>Aggravating circumstances… Committing the offence for racist or anti-Semitic reasons, or another kind of discrimination related to ideology, religion or belief of the victim, ethnicity, race or nation to which he belongs, his sex, sexual orientation or gender identity, gender role bias, illness suffered or disability</a:t>
            </a:r>
            <a:r>
              <a:rPr lang="en-GB" sz="9600" dirty="0"/>
              <a:t>” </a:t>
            </a:r>
          </a:p>
          <a:p>
            <a:r>
              <a:rPr lang="en-GB" sz="8800" dirty="0"/>
              <a:t> </a:t>
            </a:r>
          </a:p>
          <a:p>
            <a:endParaRPr lang="es-ES" dirty="0"/>
          </a:p>
        </p:txBody>
      </p:sp>
      <p:sp>
        <p:nvSpPr>
          <p:cNvPr id="6" name="Title 3">
            <a:extLst>
              <a:ext uri="{FF2B5EF4-FFF2-40B4-BE49-F238E27FC236}">
                <a16:creationId xmlns:a16="http://schemas.microsoft.com/office/drawing/2014/main" id="{5A7F392D-7A57-4D09-BB0F-BB5C46ECD624}"/>
              </a:ext>
            </a:extLst>
          </p:cNvPr>
          <p:cNvSpPr>
            <a:spLocks noGrp="1"/>
          </p:cNvSpPr>
          <p:nvPr>
            <p:ph type="title"/>
          </p:nvPr>
        </p:nvSpPr>
        <p:spPr>
          <a:xfrm>
            <a:off x="400927" y="0"/>
            <a:ext cx="11172374" cy="1091086"/>
          </a:xfrm>
        </p:spPr>
        <p:txBody>
          <a:bodyPr>
            <a:normAutofit/>
          </a:bodyPr>
          <a:lstStyle/>
          <a:p>
            <a:r>
              <a:rPr lang="en-GB" sz="3200" b="1" dirty="0">
                <a:solidFill>
                  <a:srgbClr val="993300"/>
                </a:solidFill>
              </a:rPr>
              <a:t>Spanish Penal Code </a:t>
            </a:r>
            <a:br>
              <a:rPr lang="en-GB" sz="3200" b="1" dirty="0">
                <a:solidFill>
                  <a:srgbClr val="993300"/>
                </a:solidFill>
              </a:rPr>
            </a:br>
            <a:r>
              <a:rPr lang="en-GB" sz="3200" b="1" dirty="0">
                <a:solidFill>
                  <a:srgbClr val="993300"/>
                </a:solidFill>
              </a:rPr>
              <a:t>hate crime and hate speech: antisemitism specifically mentioned</a:t>
            </a:r>
            <a:endParaRPr lang="en-US" sz="3200" b="1" dirty="0"/>
          </a:p>
        </p:txBody>
      </p:sp>
    </p:spTree>
    <p:extLst>
      <p:ext uri="{BB962C8B-B14F-4D97-AF65-F5344CB8AC3E}">
        <p14:creationId xmlns:p14="http://schemas.microsoft.com/office/powerpoint/2010/main" val="2460707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6 Rectángulo redondeado"/>
          <p:cNvSpPr/>
          <p:nvPr/>
        </p:nvSpPr>
        <p:spPr>
          <a:xfrm>
            <a:off x="7915379" y="240509"/>
            <a:ext cx="3736257" cy="386238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oAutofit/>
          </a:bodyPr>
          <a:lstStyle/>
          <a:p>
            <a:pPr marL="0" marR="0" lvl="0" indent="0" algn="l" defTabSz="914400" rtl="0" eaLnBrk="1" fontAlgn="auto" latinLnBrk="0" hangingPunct="1">
              <a:lnSpc>
                <a:spcPct val="85000"/>
              </a:lnSpc>
              <a:spcBef>
                <a:spcPct val="0"/>
              </a:spcBef>
              <a:spcAft>
                <a:spcPts val="600"/>
              </a:spcAft>
              <a:buClrTx/>
              <a:buSzTx/>
              <a:buFontTx/>
              <a:buNone/>
              <a:tabLst/>
              <a:defRPr/>
            </a:pPr>
            <a:r>
              <a:rPr kumimoji="0" lang="en-GB" sz="3600" b="1" i="0" u="none" strike="noStrike" kern="1200" cap="none" spc="-50" normalizeH="0" baseline="0" dirty="0">
                <a:ln>
                  <a:noFill/>
                </a:ln>
                <a:solidFill>
                  <a:prstClr val="white"/>
                </a:solidFill>
                <a:effectLst/>
                <a:uLnTx/>
                <a:uFillTx/>
                <a:latin typeface="Calibri Light"/>
                <a:ea typeface="+mn-ea"/>
                <a:cs typeface="+mn-cs"/>
              </a:rPr>
              <a:t>MoU for the Interinstitutional coordination and cooperation against </a:t>
            </a:r>
            <a:r>
              <a:rPr kumimoji="0" lang="en-GB" sz="3600" b="1" i="0" u="none" strike="noStrike" kern="1200" cap="none" spc="-50" normalizeH="0" baseline="0" dirty="0" err="1">
                <a:ln>
                  <a:noFill/>
                </a:ln>
                <a:solidFill>
                  <a:prstClr val="white"/>
                </a:solidFill>
                <a:effectLst/>
                <a:uLnTx/>
                <a:uFillTx/>
                <a:latin typeface="Calibri Light"/>
                <a:ea typeface="+mn-ea"/>
                <a:cs typeface="+mn-cs"/>
              </a:rPr>
              <a:t>racismo</a:t>
            </a:r>
            <a:r>
              <a:rPr kumimoji="0" lang="en-GB" sz="3600" b="1" i="0" u="none" strike="noStrike" kern="1200" cap="none" spc="-50" normalizeH="0" baseline="0" dirty="0">
                <a:ln>
                  <a:noFill/>
                </a:ln>
                <a:solidFill>
                  <a:prstClr val="white"/>
                </a:solidFill>
                <a:effectLst/>
                <a:uLnTx/>
                <a:uFillTx/>
                <a:latin typeface="Calibri Light"/>
                <a:ea typeface="+mn-ea"/>
                <a:cs typeface="+mn-cs"/>
              </a:rPr>
              <a:t>, xenophobia and other intolerance </a:t>
            </a:r>
          </a:p>
        </p:txBody>
      </p:sp>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l="11009" r="16720"/>
          <a:stretch/>
        </p:blipFill>
        <p:spPr>
          <a:xfrm>
            <a:off x="-4144" y="10"/>
            <a:ext cx="3633464" cy="3355932"/>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16674" r="11138"/>
          <a:stretch/>
        </p:blipFill>
        <p:spPr>
          <a:xfrm>
            <a:off x="3789574" y="10"/>
            <a:ext cx="3629320" cy="3355932"/>
          </a:xfrm>
          <a:prstGeom prst="rect">
            <a:avLst/>
          </a:prstGeom>
        </p:spPr>
      </p:pic>
      <p:pic>
        <p:nvPicPr>
          <p:cNvPr id="27" name="Picture 2">
            <a:extLst>
              <a:ext uri="{FF2B5EF4-FFF2-40B4-BE49-F238E27FC236}">
                <a16:creationId xmlns:a16="http://schemas.microsoft.com/office/drawing/2014/main" id="{51958190-D4CA-41A8-A7F0-9B99DB54BAD9}"/>
              </a:ext>
            </a:extLst>
          </p:cNvPr>
          <p:cNvPicPr>
            <a:picLocks noChangeAspect="1" noChangeArrowheads="1"/>
          </p:cNvPicPr>
          <p:nvPr/>
        </p:nvPicPr>
        <p:blipFill rotWithShape="1">
          <a:blip r:embed="rId5"/>
          <a:srcRect r="1965" b="1"/>
          <a:stretch/>
        </p:blipFill>
        <p:spPr bwMode="auto">
          <a:xfrm>
            <a:off x="-4740" y="3494690"/>
            <a:ext cx="7423634" cy="2839626"/>
          </a:xfrm>
          <a:prstGeom prst="rect">
            <a:avLst/>
          </a:prstGeom>
          <a:noFill/>
        </p:spPr>
      </p:pic>
      <p:sp>
        <p:nvSpPr>
          <p:cNvPr id="2" name="Rectángulo 1"/>
          <p:cNvSpPr/>
          <p:nvPr/>
        </p:nvSpPr>
        <p:spPr>
          <a:xfrm>
            <a:off x="1207658" y="2895900"/>
            <a:ext cx="1421419" cy="411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s-ES" sz="2400" b="0" i="0" u="none" strike="noStrike" kern="1200" cap="none" spc="0" normalizeH="0" baseline="0" noProof="0" dirty="0">
                <a:ln>
                  <a:noFill/>
                </a:ln>
                <a:solidFill>
                  <a:prstClr val="white"/>
                </a:solidFill>
                <a:effectLst/>
                <a:uLnTx/>
                <a:uFillTx/>
                <a:latin typeface="Calibri"/>
                <a:ea typeface="+mn-ea"/>
                <a:cs typeface="+mn-cs"/>
              </a:rPr>
              <a:t>2015</a:t>
            </a:r>
          </a:p>
        </p:txBody>
      </p:sp>
      <p:sp>
        <p:nvSpPr>
          <p:cNvPr id="13" name="Rectángulo 12"/>
          <p:cNvSpPr/>
          <p:nvPr/>
        </p:nvSpPr>
        <p:spPr>
          <a:xfrm>
            <a:off x="5007357" y="2892298"/>
            <a:ext cx="1421419" cy="411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s-ES" sz="2400" b="0" i="0" u="none" strike="noStrike" kern="1200" cap="none" spc="0" normalizeH="0" baseline="0" noProof="0" dirty="0">
                <a:ln>
                  <a:noFill/>
                </a:ln>
                <a:solidFill>
                  <a:prstClr val="white"/>
                </a:solidFill>
                <a:effectLst/>
                <a:uLnTx/>
                <a:uFillTx/>
                <a:latin typeface="Calibri"/>
                <a:ea typeface="+mn-ea"/>
                <a:cs typeface="+mn-cs"/>
              </a:rPr>
              <a:t>2018</a:t>
            </a:r>
          </a:p>
        </p:txBody>
      </p:sp>
    </p:spTree>
    <p:extLst>
      <p:ext uri="{BB962C8B-B14F-4D97-AF65-F5344CB8AC3E}">
        <p14:creationId xmlns:p14="http://schemas.microsoft.com/office/powerpoint/2010/main" val="4191773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CFCD50F-4BF3-4733-BD42-5567080A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728459" y="634946"/>
            <a:ext cx="4821283" cy="1450757"/>
          </a:xfrm>
        </p:spPr>
        <p:txBody>
          <a:bodyPr>
            <a:normAutofit/>
          </a:bodyPr>
          <a:lstStyle/>
          <a:p>
            <a:r>
              <a:rPr lang="en-GB" sz="3400" b="1" dirty="0">
                <a:solidFill>
                  <a:srgbClr val="C00000"/>
                </a:solidFill>
              </a:rPr>
              <a:t>Analysis of hate crime resolutions &amp; statistics Working group </a:t>
            </a:r>
            <a:endParaRPr lang="en-US" sz="3400" b="1" dirty="0">
              <a:solidFill>
                <a:srgbClr val="C00000"/>
              </a:solidFill>
            </a:endParaRPr>
          </a:p>
        </p:txBody>
      </p:sp>
      <p:sp>
        <p:nvSpPr>
          <p:cNvPr id="12" name="Rectangle 11">
            <a:extLst>
              <a:ext uri="{FF2B5EF4-FFF2-40B4-BE49-F238E27FC236}">
                <a16:creationId xmlns:a16="http://schemas.microsoft.com/office/drawing/2014/main" id="{97C2466A-2320-4205-BDC2-056CD8BC2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id="{E44145CC-5EB1-497C-8965-EDAC86FB95CE}"/>
              </a:ext>
            </a:extLst>
          </p:cNvPr>
          <p:cNvPicPr>
            <a:picLocks noChangeAspect="1"/>
          </p:cNvPicPr>
          <p:nvPr/>
        </p:nvPicPr>
        <p:blipFill>
          <a:blip r:embed="rId3"/>
          <a:stretch>
            <a:fillRect/>
          </a:stretch>
        </p:blipFill>
        <p:spPr>
          <a:xfrm>
            <a:off x="458336" y="960704"/>
            <a:ext cx="2784700" cy="2130295"/>
          </a:xfrm>
          <a:prstGeom prst="rect">
            <a:avLst/>
          </a:prstGeom>
        </p:spPr>
      </p:pic>
      <p:sp>
        <p:nvSpPr>
          <p:cNvPr id="14" name="Rectangle 13">
            <a:extLst>
              <a:ext uri="{FF2B5EF4-FFF2-40B4-BE49-F238E27FC236}">
                <a16:creationId xmlns:a16="http://schemas.microsoft.com/office/drawing/2014/main" id="{C24F77B6-3AFC-4981-A39A-15994073E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E622A300-A12E-4C3D-A574-71AFFA8F2B5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40096"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7D21A87-2874-4438-84BA-E02F7C6327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B0A69F5-520C-404C-9614-071AAE138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a:extLst>
              <a:ext uri="{FF2B5EF4-FFF2-40B4-BE49-F238E27FC236}">
                <a16:creationId xmlns:a16="http://schemas.microsoft.com/office/drawing/2014/main" id="{65375898-9B2D-4BFD-B722-F7A2B03C35F2}"/>
              </a:ext>
            </a:extLst>
          </p:cNvPr>
          <p:cNvPicPr>
            <a:picLocks noChangeAspect="1"/>
          </p:cNvPicPr>
          <p:nvPr/>
        </p:nvPicPr>
        <p:blipFill>
          <a:blip r:embed="rId4"/>
          <a:stretch>
            <a:fillRect/>
          </a:stretch>
        </p:blipFill>
        <p:spPr>
          <a:xfrm>
            <a:off x="3672120" y="2601842"/>
            <a:ext cx="2280345" cy="3231109"/>
          </a:xfrm>
          <a:prstGeom prst="rect">
            <a:avLst/>
          </a:prstGeom>
        </p:spPr>
      </p:pic>
      <p:sp>
        <p:nvSpPr>
          <p:cNvPr id="5" name="Content Placeholder 4"/>
          <p:cNvSpPr>
            <a:spLocks noGrp="1"/>
          </p:cNvSpPr>
          <p:nvPr>
            <p:ph idx="1"/>
          </p:nvPr>
        </p:nvSpPr>
        <p:spPr>
          <a:xfrm>
            <a:off x="6728459" y="2198914"/>
            <a:ext cx="4821283" cy="3670180"/>
          </a:xfrm>
        </p:spPr>
        <p:txBody>
          <a:bodyPr>
            <a:normAutofit fontScale="92500"/>
          </a:bodyPr>
          <a:lstStyle/>
          <a:p>
            <a:pPr>
              <a:buFont typeface="Wingdings" panose="05000000000000000000" pitchFamily="2" charset="2"/>
              <a:buChar char="§"/>
            </a:pPr>
            <a:r>
              <a:rPr lang="en-GB" sz="3600" dirty="0"/>
              <a:t>Analysis of judicial resolutions 2014-2017</a:t>
            </a:r>
          </a:p>
          <a:p>
            <a:pPr>
              <a:buFont typeface="Wingdings" panose="05000000000000000000" pitchFamily="2" charset="2"/>
              <a:buChar char="§"/>
            </a:pPr>
            <a:r>
              <a:rPr lang="en-GB" sz="3600" dirty="0"/>
              <a:t>Traceability of hate crime from report to police to the final judicial resolution</a:t>
            </a:r>
          </a:p>
          <a:p>
            <a:pPr>
              <a:buFont typeface="Wingdings" panose="05000000000000000000" pitchFamily="2" charset="2"/>
              <a:buChar char="§"/>
            </a:pPr>
            <a:r>
              <a:rPr lang="en-GB" sz="3600" dirty="0"/>
              <a:t>Subgroup to implement practical improvements</a:t>
            </a:r>
            <a:endParaRPr lang="es-ES" sz="3600" b="1" dirty="0"/>
          </a:p>
          <a:p>
            <a:endParaRPr lang="en-US" dirty="0"/>
          </a:p>
        </p:txBody>
      </p:sp>
      <p:sp>
        <p:nvSpPr>
          <p:cNvPr id="22" name="Rectangle 21">
            <a:extLst>
              <a:ext uri="{FF2B5EF4-FFF2-40B4-BE49-F238E27FC236}">
                <a16:creationId xmlns:a16="http://schemas.microsoft.com/office/drawing/2014/main" id="{54D683B1-E7B7-4AF5-8BF1-00757F13F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7B07ECB0-AC96-4F4F-AB0C-44EA1353C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06663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2D3FD4-6F71-43DF-93B9-87279519C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1147827" y="284902"/>
            <a:ext cx="5977937" cy="1666501"/>
          </a:xfrm>
        </p:spPr>
        <p:txBody>
          <a:bodyPr>
            <a:normAutofit/>
          </a:bodyPr>
          <a:lstStyle/>
          <a:p>
            <a:r>
              <a:rPr lang="en-GB" sz="4000" b="1" dirty="0">
                <a:solidFill>
                  <a:srgbClr val="FFFFFF"/>
                </a:solidFill>
              </a:rPr>
              <a:t>Traceability of hate crime: from reporting to police, to the judicial resolution </a:t>
            </a:r>
            <a:endParaRPr lang="en-US" sz="4000" dirty="0">
              <a:solidFill>
                <a:srgbClr val="FFFFFF"/>
              </a:solidFill>
            </a:endParaRPr>
          </a:p>
        </p:txBody>
      </p:sp>
      <p:sp>
        <p:nvSpPr>
          <p:cNvPr id="5" name="Content Placeholder 4"/>
          <p:cNvSpPr>
            <a:spLocks noGrp="1"/>
          </p:cNvSpPr>
          <p:nvPr>
            <p:ph idx="1"/>
          </p:nvPr>
        </p:nvSpPr>
        <p:spPr>
          <a:xfrm>
            <a:off x="1097279" y="2236304"/>
            <a:ext cx="5977938" cy="4336794"/>
          </a:xfrm>
        </p:spPr>
        <p:txBody>
          <a:bodyPr>
            <a:normAutofit lnSpcReduction="10000"/>
          </a:bodyPr>
          <a:lstStyle/>
          <a:p>
            <a:pPr marL="171450" indent="-171450"/>
            <a:r>
              <a:rPr lang="en-GB" dirty="0">
                <a:solidFill>
                  <a:srgbClr val="FFFFFF"/>
                </a:solidFill>
              </a:rPr>
              <a:t>High number of incidents reported to the police (1.598) in 2018 versus small number of resolutions (200 cases) (2014-2017)</a:t>
            </a:r>
          </a:p>
          <a:p>
            <a:pPr marL="171450" indent="-171450"/>
            <a:r>
              <a:rPr lang="en-GB" dirty="0">
                <a:solidFill>
                  <a:srgbClr val="FFFFFF"/>
                </a:solidFill>
              </a:rPr>
              <a:t>Available data bases only included cases of multi-personal tribunals (meaning penalties over 5 years)</a:t>
            </a:r>
          </a:p>
          <a:p>
            <a:pPr marL="171450" indent="-171450"/>
            <a:r>
              <a:rPr lang="en-GB" dirty="0">
                <a:solidFill>
                  <a:srgbClr val="FFFFFF"/>
                </a:solidFill>
              </a:rPr>
              <a:t>Not single registration number along the whole process</a:t>
            </a:r>
          </a:p>
          <a:p>
            <a:pPr marL="171450" indent="-171450"/>
            <a:r>
              <a:rPr lang="en-GB" dirty="0">
                <a:solidFill>
                  <a:srgbClr val="FFFFFF"/>
                </a:solidFill>
              </a:rPr>
              <a:t>Administrative and penal procedures mixed</a:t>
            </a:r>
          </a:p>
          <a:p>
            <a:pPr marL="171450" indent="-171450"/>
            <a:r>
              <a:rPr lang="en-GB" dirty="0">
                <a:solidFill>
                  <a:srgbClr val="FFFFFF"/>
                </a:solidFill>
              </a:rPr>
              <a:t>Different IT applications in different regions and institutions, not compatible between them</a:t>
            </a:r>
          </a:p>
          <a:p>
            <a:pPr marL="171450" indent="-171450"/>
            <a:r>
              <a:rPr lang="en-GB" dirty="0">
                <a:solidFill>
                  <a:srgbClr val="FFFFFF"/>
                </a:solidFill>
              </a:rPr>
              <a:t>No specific fields to identify hate crime</a:t>
            </a:r>
          </a:p>
          <a:p>
            <a:pPr marL="171450" indent="-171450"/>
            <a:r>
              <a:rPr lang="en-GB" dirty="0">
                <a:solidFill>
                  <a:srgbClr val="FFFFFF"/>
                </a:solidFill>
              </a:rPr>
              <a:t>Some cases not reported to the police, or to the prosecutor</a:t>
            </a:r>
          </a:p>
          <a:p>
            <a:pPr marL="171450" indent="-171450"/>
            <a:endParaRPr lang="en-GB" sz="1700" dirty="0">
              <a:solidFill>
                <a:srgbClr val="FFFFFF"/>
              </a:solidFill>
            </a:endParaRPr>
          </a:p>
          <a:p>
            <a:endParaRPr lang="en-US" sz="1700" dirty="0">
              <a:solidFill>
                <a:srgbClr val="FFFFFF"/>
              </a:solidFill>
            </a:endParaRPr>
          </a:p>
        </p:txBody>
      </p:sp>
      <p:sp>
        <p:nvSpPr>
          <p:cNvPr id="12" name="Rectangle 11">
            <a:extLst>
              <a:ext uri="{FF2B5EF4-FFF2-40B4-BE49-F238E27FC236}">
                <a16:creationId xmlns:a16="http://schemas.microsoft.com/office/drawing/2014/main" id="{36F207B4-66C3-4A76-8D54-C2871CF809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2" name="Imagen 1">
            <a:extLst>
              <a:ext uri="{FF2B5EF4-FFF2-40B4-BE49-F238E27FC236}">
                <a16:creationId xmlns:a16="http://schemas.microsoft.com/office/drawing/2014/main" id="{51C740B7-7E8A-4712-99BE-F5FE4FDF0579}"/>
              </a:ext>
            </a:extLst>
          </p:cNvPr>
          <p:cNvPicPr>
            <a:picLocks noChangeAspect="1"/>
          </p:cNvPicPr>
          <p:nvPr/>
        </p:nvPicPr>
        <p:blipFill rotWithShape="1">
          <a:blip r:embed="rId3"/>
          <a:srcRect l="22100" r="15789" b="-2"/>
          <a:stretch/>
        </p:blipFill>
        <p:spPr>
          <a:xfrm>
            <a:off x="7266474" y="10"/>
            <a:ext cx="4925525" cy="6857990"/>
          </a:xfrm>
          <a:prstGeom prst="rect">
            <a:avLst/>
          </a:prstGeom>
        </p:spPr>
      </p:pic>
    </p:spTree>
    <p:extLst>
      <p:ext uri="{BB962C8B-B14F-4D97-AF65-F5344CB8AC3E}">
        <p14:creationId xmlns:p14="http://schemas.microsoft.com/office/powerpoint/2010/main" val="22692452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FB63492C-CC91-4D85-8F16-C07A8AFAD1BE}"/>
              </a:ext>
            </a:extLst>
          </p:cNvPr>
          <p:cNvSpPr>
            <a:spLocks noGrp="1"/>
          </p:cNvSpPr>
          <p:nvPr>
            <p:ph type="title"/>
          </p:nvPr>
        </p:nvSpPr>
        <p:spPr>
          <a:xfrm>
            <a:off x="838200" y="251826"/>
            <a:ext cx="10515600" cy="646332"/>
          </a:xfrm>
        </p:spPr>
        <p:txBody>
          <a:bodyPr>
            <a:normAutofit/>
          </a:bodyPr>
          <a:lstStyle/>
          <a:p>
            <a:r>
              <a:rPr lang="en-GB" sz="3600" b="1" dirty="0">
                <a:solidFill>
                  <a:srgbClr val="993300"/>
                </a:solidFill>
              </a:rPr>
              <a:t>Hate speech Working group</a:t>
            </a:r>
            <a:r>
              <a:rPr lang="es-ES" sz="3600" b="1" dirty="0"/>
              <a:t> </a:t>
            </a:r>
          </a:p>
        </p:txBody>
      </p:sp>
      <p:pic>
        <p:nvPicPr>
          <p:cNvPr id="9" name="Imagen 8">
            <a:extLst>
              <a:ext uri="{FF2B5EF4-FFF2-40B4-BE49-F238E27FC236}">
                <a16:creationId xmlns:a16="http://schemas.microsoft.com/office/drawing/2014/main" id="{74F93960-97DD-4CBB-BD94-CA57C0ED6B59}"/>
              </a:ext>
            </a:extLst>
          </p:cNvPr>
          <p:cNvPicPr>
            <a:picLocks noChangeAspect="1"/>
          </p:cNvPicPr>
          <p:nvPr/>
        </p:nvPicPr>
        <p:blipFill>
          <a:blip r:embed="rId3"/>
          <a:stretch>
            <a:fillRect/>
          </a:stretch>
        </p:blipFill>
        <p:spPr>
          <a:xfrm>
            <a:off x="4155484" y="1118161"/>
            <a:ext cx="2738916" cy="3522125"/>
          </a:xfrm>
          <a:prstGeom prst="rect">
            <a:avLst/>
          </a:prstGeom>
        </p:spPr>
      </p:pic>
      <p:pic>
        <p:nvPicPr>
          <p:cNvPr id="10" name="Imagen 9">
            <a:extLst>
              <a:ext uri="{FF2B5EF4-FFF2-40B4-BE49-F238E27FC236}">
                <a16:creationId xmlns:a16="http://schemas.microsoft.com/office/drawing/2014/main" id="{C1F7F3DF-A0EC-4CA8-AFA0-57FDA80BDA09}"/>
              </a:ext>
            </a:extLst>
          </p:cNvPr>
          <p:cNvPicPr>
            <a:picLocks noChangeAspect="1"/>
          </p:cNvPicPr>
          <p:nvPr/>
        </p:nvPicPr>
        <p:blipFill>
          <a:blip r:embed="rId4"/>
          <a:stretch>
            <a:fillRect/>
          </a:stretch>
        </p:blipFill>
        <p:spPr>
          <a:xfrm>
            <a:off x="7321152" y="3157207"/>
            <a:ext cx="4358602" cy="2966157"/>
          </a:xfrm>
          <a:prstGeom prst="rect">
            <a:avLst/>
          </a:prstGeom>
        </p:spPr>
      </p:pic>
      <p:pic>
        <p:nvPicPr>
          <p:cNvPr id="11" name="Imagen 10">
            <a:extLst>
              <a:ext uri="{FF2B5EF4-FFF2-40B4-BE49-F238E27FC236}">
                <a16:creationId xmlns:a16="http://schemas.microsoft.com/office/drawing/2014/main" id="{FB9C3761-39CD-4E45-BF83-5DCB95A1121E}"/>
              </a:ext>
            </a:extLst>
          </p:cNvPr>
          <p:cNvPicPr>
            <a:picLocks noChangeAspect="1"/>
          </p:cNvPicPr>
          <p:nvPr/>
        </p:nvPicPr>
        <p:blipFill>
          <a:blip r:embed="rId5"/>
          <a:stretch>
            <a:fillRect/>
          </a:stretch>
        </p:blipFill>
        <p:spPr>
          <a:xfrm>
            <a:off x="7321152" y="251826"/>
            <a:ext cx="4129718" cy="2656301"/>
          </a:xfrm>
          <a:prstGeom prst="rect">
            <a:avLst/>
          </a:prstGeom>
        </p:spPr>
      </p:pic>
      <p:pic>
        <p:nvPicPr>
          <p:cNvPr id="2" name="Imagen 1">
            <a:extLst>
              <a:ext uri="{FF2B5EF4-FFF2-40B4-BE49-F238E27FC236}">
                <a16:creationId xmlns:a16="http://schemas.microsoft.com/office/drawing/2014/main" id="{D631D398-6835-4C80-A2BD-229A19D802F6}"/>
              </a:ext>
            </a:extLst>
          </p:cNvPr>
          <p:cNvPicPr>
            <a:picLocks noChangeAspect="1"/>
          </p:cNvPicPr>
          <p:nvPr/>
        </p:nvPicPr>
        <p:blipFill>
          <a:blip r:embed="rId6"/>
          <a:stretch>
            <a:fillRect/>
          </a:stretch>
        </p:blipFill>
        <p:spPr>
          <a:xfrm>
            <a:off x="881759" y="1118161"/>
            <a:ext cx="2846973" cy="3579933"/>
          </a:xfrm>
          <a:prstGeom prst="rect">
            <a:avLst/>
          </a:prstGeom>
        </p:spPr>
      </p:pic>
      <p:sp>
        <p:nvSpPr>
          <p:cNvPr id="3" name="Rectángulo 2">
            <a:extLst>
              <a:ext uri="{FF2B5EF4-FFF2-40B4-BE49-F238E27FC236}">
                <a16:creationId xmlns:a16="http://schemas.microsoft.com/office/drawing/2014/main" id="{AA550C65-E4EE-4B2A-8ED4-19A891D83095}"/>
              </a:ext>
            </a:extLst>
          </p:cNvPr>
          <p:cNvSpPr/>
          <p:nvPr/>
        </p:nvSpPr>
        <p:spPr>
          <a:xfrm>
            <a:off x="798400" y="5003379"/>
            <a:ext cx="6096000" cy="646331"/>
          </a:xfrm>
          <a:prstGeom prst="rect">
            <a:avLst/>
          </a:prstGeom>
        </p:spPr>
        <p:txBody>
          <a:bodyPr>
            <a:spAutoFit/>
          </a:bodyPr>
          <a:lstStyle/>
          <a:p>
            <a:r>
              <a:rPr lang="es-ES" dirty="0"/>
              <a:t>http://www.inclusion.gob.es/oberaxe/ficheros/documentos/Informe_Delitos_Odio_Final.pdf</a:t>
            </a:r>
          </a:p>
        </p:txBody>
      </p:sp>
    </p:spTree>
    <p:extLst>
      <p:ext uri="{BB962C8B-B14F-4D97-AF65-F5344CB8AC3E}">
        <p14:creationId xmlns:p14="http://schemas.microsoft.com/office/powerpoint/2010/main" val="3245333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E2DC3CD5-269B-44F4-A8DE-DBEFEF1301BF}"/>
              </a:ext>
            </a:extLst>
          </p:cNvPr>
          <p:cNvPicPr>
            <a:picLocks noGrp="1" noChangeAspect="1"/>
          </p:cNvPicPr>
          <p:nvPr>
            <p:ph idx="1"/>
          </p:nvPr>
        </p:nvPicPr>
        <p:blipFill>
          <a:blip r:embed="rId3"/>
          <a:stretch>
            <a:fillRect/>
          </a:stretch>
        </p:blipFill>
        <p:spPr>
          <a:xfrm>
            <a:off x="1097279" y="884710"/>
            <a:ext cx="3888079" cy="5259851"/>
          </a:xfrm>
          <a:prstGeom prst="rect">
            <a:avLst/>
          </a:prstGeom>
        </p:spPr>
      </p:pic>
      <p:sp>
        <p:nvSpPr>
          <p:cNvPr id="5" name="Rectángulo 4">
            <a:extLst>
              <a:ext uri="{FF2B5EF4-FFF2-40B4-BE49-F238E27FC236}">
                <a16:creationId xmlns:a16="http://schemas.microsoft.com/office/drawing/2014/main" id="{F85BF23A-9080-4A42-BBBF-1D947751F96A}"/>
              </a:ext>
            </a:extLst>
          </p:cNvPr>
          <p:cNvSpPr/>
          <p:nvPr/>
        </p:nvSpPr>
        <p:spPr>
          <a:xfrm>
            <a:off x="1244252" y="285901"/>
            <a:ext cx="9678444" cy="584775"/>
          </a:xfrm>
          <a:prstGeom prst="rect">
            <a:avLst/>
          </a:prstGeom>
        </p:spPr>
        <p:txBody>
          <a:bodyPr wrap="square">
            <a:spAutoFit/>
          </a:bodyPr>
          <a:lstStyle/>
          <a:p>
            <a:pPr algn="ctr">
              <a:spcAft>
                <a:spcPts val="0"/>
              </a:spcAft>
            </a:pPr>
            <a:r>
              <a:rPr lang="en-GB" sz="3200" b="1" dirty="0">
                <a:solidFill>
                  <a:srgbClr val="C00000"/>
                </a:solidFill>
                <a:latin typeface="Calibri" panose="020F0502020204030204" pitchFamily="34" charset="0"/>
                <a:ea typeface="Calibri" panose="020F0502020204030204" pitchFamily="34" charset="0"/>
              </a:rPr>
              <a:t>Protocol to combat illegal hate speech online </a:t>
            </a:r>
            <a:endParaRPr lang="es-ES" sz="3200" dirty="0">
              <a:solidFill>
                <a:srgbClr val="C00000"/>
              </a:solidFill>
              <a:latin typeface="Calibri" panose="020F0502020204030204" pitchFamily="34" charset="0"/>
              <a:ea typeface="Calibri" panose="020F0502020204030204" pitchFamily="34" charset="0"/>
            </a:endParaRPr>
          </a:p>
        </p:txBody>
      </p:sp>
      <p:sp>
        <p:nvSpPr>
          <p:cNvPr id="6" name="Marcador de contenido 2">
            <a:extLst>
              <a:ext uri="{FF2B5EF4-FFF2-40B4-BE49-F238E27FC236}">
                <a16:creationId xmlns:a16="http://schemas.microsoft.com/office/drawing/2014/main" id="{3BE41900-6842-49AF-9959-6D9348623B88}"/>
              </a:ext>
            </a:extLst>
          </p:cNvPr>
          <p:cNvSpPr txBox="1">
            <a:spLocks/>
          </p:cNvSpPr>
          <p:nvPr/>
        </p:nvSpPr>
        <p:spPr>
          <a:xfrm>
            <a:off x="5064692" y="1089890"/>
            <a:ext cx="6800510" cy="5054671"/>
          </a:xfrm>
          <a:prstGeom prst="rect">
            <a:avLst/>
          </a:prstGeom>
          <a:solidFill>
            <a:schemeClr val="accent1">
              <a:lumMod val="20000"/>
              <a:lumOff val="80000"/>
            </a:schemeClr>
          </a:solidFill>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buFont typeface="Wingdings" panose="05000000000000000000" pitchFamily="2" charset="2"/>
              <a:buChar char="§"/>
            </a:pPr>
            <a:endParaRPr lang="en-GB" sz="2200" dirty="0"/>
          </a:p>
          <a:p>
            <a:pPr lvl="1">
              <a:buFont typeface="Wingdings" panose="05000000000000000000" pitchFamily="2" charset="2"/>
              <a:buChar char="§"/>
            </a:pPr>
            <a:r>
              <a:rPr lang="en-GB" sz="2200" dirty="0"/>
              <a:t>European Commission's EU Recommendation 2018/334, of 1 March 2018, on measures to effectively combat illegal content.</a:t>
            </a:r>
          </a:p>
          <a:p>
            <a:pPr lvl="1">
              <a:buFont typeface="Wingdings" panose="05000000000000000000" pitchFamily="2" charset="2"/>
              <a:buChar char="§"/>
            </a:pPr>
            <a:r>
              <a:rPr lang="en-GB" sz="2200" dirty="0"/>
              <a:t>Definition of illegal hate speech and illegal content</a:t>
            </a:r>
          </a:p>
          <a:p>
            <a:pPr lvl="1">
              <a:buFont typeface="Wingdings" panose="05000000000000000000" pitchFamily="2" charset="2"/>
              <a:buChar char="§"/>
            </a:pPr>
            <a:r>
              <a:rPr lang="en-GB" sz="2200" dirty="0"/>
              <a:t>be a tool for cooperation and coordination between Spanish state authorities, civil society organisations and Internet data hosting service providers. </a:t>
            </a:r>
            <a:endParaRPr lang="es-ES" sz="2200" dirty="0"/>
          </a:p>
          <a:p>
            <a:pPr lvl="1">
              <a:buFont typeface="Wingdings" panose="05000000000000000000" pitchFamily="2" charset="2"/>
              <a:buChar char="§"/>
            </a:pPr>
            <a:r>
              <a:rPr lang="en-GB" sz="2200" dirty="0"/>
              <a:t>Contact Point for the competent authorities.</a:t>
            </a:r>
          </a:p>
          <a:p>
            <a:pPr lvl="1">
              <a:buFont typeface="Wingdings" panose="05000000000000000000" pitchFamily="2" charset="2"/>
              <a:buChar char="§"/>
            </a:pPr>
            <a:r>
              <a:rPr lang="en-GB" sz="2200" dirty="0"/>
              <a:t>Commission for the Accreditation of trusted flaggers (selection and training).</a:t>
            </a:r>
          </a:p>
          <a:p>
            <a:pPr lvl="1">
              <a:buFont typeface="Wingdings" panose="05000000000000000000" pitchFamily="2" charset="2"/>
              <a:buChar char="§"/>
            </a:pPr>
            <a:r>
              <a:rPr lang="en-GB" sz="2200" dirty="0"/>
              <a:t>Governance mechanisms.</a:t>
            </a:r>
            <a:endParaRPr lang="es-ES" sz="2200" dirty="0"/>
          </a:p>
        </p:txBody>
      </p:sp>
    </p:spTree>
    <p:extLst>
      <p:ext uri="{BB962C8B-B14F-4D97-AF65-F5344CB8AC3E}">
        <p14:creationId xmlns:p14="http://schemas.microsoft.com/office/powerpoint/2010/main" val="188475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0">
            <a:extLst>
              <a:ext uri="{FF2B5EF4-FFF2-40B4-BE49-F238E27FC236}">
                <a16:creationId xmlns:a16="http://schemas.microsoft.com/office/drawing/2014/main" id="{6E14809C-AB06-455C-9E09-733EC00DD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12">
            <a:extLst>
              <a:ext uri="{FF2B5EF4-FFF2-40B4-BE49-F238E27FC236}">
                <a16:creationId xmlns:a16="http://schemas.microsoft.com/office/drawing/2014/main" id="{F9612D73-1056-4289-A977-92C9190C7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14">
            <a:extLst>
              <a:ext uri="{FF2B5EF4-FFF2-40B4-BE49-F238E27FC236}">
                <a16:creationId xmlns:a16="http://schemas.microsoft.com/office/drawing/2014/main" id="{44C5A9E5-0F35-4AA6-AF26-B90A2D47B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31A39339-E31D-4477-8FB7-FA48E2108FDC}"/>
              </a:ext>
            </a:extLst>
          </p:cNvPr>
          <p:cNvPicPr>
            <a:picLocks noChangeAspect="1"/>
          </p:cNvPicPr>
          <p:nvPr/>
        </p:nvPicPr>
        <p:blipFill>
          <a:blip r:embed="rId3"/>
          <a:stretch>
            <a:fillRect/>
          </a:stretch>
        </p:blipFill>
        <p:spPr>
          <a:xfrm>
            <a:off x="1255205" y="837768"/>
            <a:ext cx="3536340" cy="5050225"/>
          </a:xfrm>
          <a:prstGeom prst="rect">
            <a:avLst/>
          </a:prstGeom>
        </p:spPr>
      </p:pic>
      <p:pic>
        <p:nvPicPr>
          <p:cNvPr id="4" name="Marcador de contenido 3">
            <a:extLst>
              <a:ext uri="{FF2B5EF4-FFF2-40B4-BE49-F238E27FC236}">
                <a16:creationId xmlns:a16="http://schemas.microsoft.com/office/drawing/2014/main" id="{4712C716-A3B2-4B04-827E-39799FB66F1D}"/>
              </a:ext>
            </a:extLst>
          </p:cNvPr>
          <p:cNvPicPr>
            <a:picLocks noGrp="1" noChangeAspect="1"/>
          </p:cNvPicPr>
          <p:nvPr>
            <p:ph idx="1"/>
          </p:nvPr>
        </p:nvPicPr>
        <p:blipFill>
          <a:blip r:embed="rId4"/>
          <a:stretch>
            <a:fillRect/>
          </a:stretch>
        </p:blipFill>
        <p:spPr>
          <a:xfrm>
            <a:off x="5775624" y="1032070"/>
            <a:ext cx="5772908" cy="4661622"/>
          </a:xfrm>
          <a:prstGeom prst="rect">
            <a:avLst/>
          </a:prstGeom>
        </p:spPr>
      </p:pic>
      <p:sp>
        <p:nvSpPr>
          <p:cNvPr id="24" name="Rectangle 16">
            <a:extLst>
              <a:ext uri="{FF2B5EF4-FFF2-40B4-BE49-F238E27FC236}">
                <a16:creationId xmlns:a16="http://schemas.microsoft.com/office/drawing/2014/main" id="{4D9DB69D-7E48-4FDF-806E-F0B4BF0053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18">
            <a:extLst>
              <a:ext uri="{FF2B5EF4-FFF2-40B4-BE49-F238E27FC236}">
                <a16:creationId xmlns:a16="http://schemas.microsoft.com/office/drawing/2014/main" id="{846BF69C-4724-4F8D-8EA6-1487E9C9C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ángulo 34">
            <a:extLst>
              <a:ext uri="{FF2B5EF4-FFF2-40B4-BE49-F238E27FC236}">
                <a16:creationId xmlns:a16="http://schemas.microsoft.com/office/drawing/2014/main" id="{FA63320F-5228-4881-837A-87B77232DA2D}"/>
              </a:ext>
            </a:extLst>
          </p:cNvPr>
          <p:cNvSpPr/>
          <p:nvPr/>
        </p:nvSpPr>
        <p:spPr>
          <a:xfrm>
            <a:off x="1255205" y="99058"/>
            <a:ext cx="9678444" cy="584775"/>
          </a:xfrm>
          <a:prstGeom prst="rect">
            <a:avLst/>
          </a:prstGeom>
        </p:spPr>
        <p:txBody>
          <a:bodyPr wrap="square">
            <a:spAutoFit/>
          </a:bodyPr>
          <a:lstStyle/>
          <a:p>
            <a:pPr algn="ctr">
              <a:spcAft>
                <a:spcPts val="0"/>
              </a:spcAft>
            </a:pPr>
            <a:r>
              <a:rPr lang="en-GB" sz="3200" b="1" dirty="0">
                <a:solidFill>
                  <a:srgbClr val="C00000"/>
                </a:solidFill>
                <a:latin typeface="Calibri" panose="020F0502020204030204" pitchFamily="34" charset="0"/>
                <a:ea typeface="Calibri" panose="020F0502020204030204" pitchFamily="34" charset="0"/>
              </a:rPr>
              <a:t>OBERAXE: Monitoring hate speech online</a:t>
            </a:r>
            <a:endParaRPr lang="es-ES" sz="3200" dirty="0">
              <a:solidFill>
                <a:srgbClr val="C00000"/>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06992416"/>
      </p:ext>
    </p:extLst>
  </p:cSld>
  <p:clrMapOvr>
    <a:masterClrMapping/>
  </p:clrMapOvr>
</p:sld>
</file>

<file path=ppt/theme/theme1.xml><?xml version="1.0" encoding="utf-8"?>
<a:theme xmlns:a="http://schemas.openxmlformats.org/drawingml/2006/main" name="1_Retrospección">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Retrospección">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48</TotalTime>
  <Words>1847</Words>
  <Application>Microsoft Office PowerPoint</Application>
  <PresentationFormat>Widescreen</PresentationFormat>
  <Paragraphs>188</Paragraphs>
  <Slides>16</Slides>
  <Notes>15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Arial Narrow</vt:lpstr>
      <vt:lpstr>Calibri</vt:lpstr>
      <vt:lpstr>Calibri Light</vt:lpstr>
      <vt:lpstr>Times New Roman</vt:lpstr>
      <vt:lpstr>Wingdings</vt:lpstr>
      <vt:lpstr>1_Retrospección</vt:lpstr>
      <vt:lpstr>Retrospección</vt:lpstr>
      <vt:lpstr>Tema de Office</vt:lpstr>
      <vt:lpstr>PowerPoint Presentation</vt:lpstr>
      <vt:lpstr>The Spanish Observatory on Racism and Xenophobia (OBERAXE)</vt:lpstr>
      <vt:lpstr>Spanish Penal Code  hate crime and hate speech: antisemitism specifically mentioned</vt:lpstr>
      <vt:lpstr>PowerPoint Presentation</vt:lpstr>
      <vt:lpstr>Analysis of hate crime resolutions &amp; statistics Working group </vt:lpstr>
      <vt:lpstr>Traceability of hate crime: from reporting to police, to the judicial resolution </vt:lpstr>
      <vt:lpstr>Hate speech Working group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FERNANDEZ DE LA HOZ ZEITLER, KAROLINE</dc:creator>
  <cp:lastModifiedBy>Charlotte Devinat</cp:lastModifiedBy>
  <cp:revision>8</cp:revision>
  <dcterms:created xsi:type="dcterms:W3CDTF">2020-10-13T18:15:05Z</dcterms:created>
  <dcterms:modified xsi:type="dcterms:W3CDTF">2020-10-14T16:12:03Z</dcterms:modified>
</cp:coreProperties>
</file>