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5" r:id="rId3"/>
    <p:sldId id="287" r:id="rId4"/>
    <p:sldId id="288" r:id="rId5"/>
    <p:sldId id="289" r:id="rId6"/>
    <p:sldId id="290" r:id="rId7"/>
    <p:sldId id="292" r:id="rId8"/>
    <p:sldId id="327" r:id="rId9"/>
    <p:sldId id="328" r:id="rId10"/>
    <p:sldId id="294" r:id="rId11"/>
    <p:sldId id="286" r:id="rId12"/>
    <p:sldId id="295" r:id="rId13"/>
    <p:sldId id="296" r:id="rId14"/>
    <p:sldId id="300" r:id="rId15"/>
    <p:sldId id="301" r:id="rId16"/>
    <p:sldId id="297" r:id="rId17"/>
    <p:sldId id="298" r:id="rId18"/>
    <p:sldId id="299" r:id="rId19"/>
    <p:sldId id="329" r:id="rId20"/>
    <p:sldId id="302" r:id="rId21"/>
    <p:sldId id="283" r:id="rId22"/>
    <p:sldId id="303" r:id="rId23"/>
    <p:sldId id="330" r:id="rId24"/>
    <p:sldId id="304" r:id="rId25"/>
    <p:sldId id="334" r:id="rId26"/>
    <p:sldId id="305" r:id="rId27"/>
    <p:sldId id="306" r:id="rId28"/>
    <p:sldId id="307" r:id="rId29"/>
    <p:sldId id="308" r:id="rId30"/>
    <p:sldId id="284" r:id="rId31"/>
    <p:sldId id="332" r:id="rId32"/>
    <p:sldId id="335" r:id="rId33"/>
    <p:sldId id="309" r:id="rId34"/>
    <p:sldId id="310" r:id="rId35"/>
    <p:sldId id="333" r:id="rId36"/>
    <p:sldId id="311" r:id="rId37"/>
    <p:sldId id="325" r:id="rId38"/>
    <p:sldId id="312" r:id="rId39"/>
    <p:sldId id="323" r:id="rId40"/>
    <p:sldId id="324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2" r:id="rId49"/>
    <p:sldId id="320" r:id="rId5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600" dirty="0" smtClean="0"/>
              <a:t>Fake</a:t>
            </a:r>
            <a:r>
              <a:rPr lang="en-US" sz="3600" baseline="0" dirty="0" smtClean="0"/>
              <a:t> News </a:t>
            </a:r>
            <a:r>
              <a:rPr lang="en-US" sz="3600" baseline="0" dirty="0" err="1" smtClean="0"/>
              <a:t>vs</a:t>
            </a:r>
            <a:r>
              <a:rPr lang="en-US" sz="3600" baseline="0" dirty="0" smtClean="0"/>
              <a:t> Hate speech</a:t>
            </a:r>
            <a:endParaRPr lang="en-US" sz="3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400970773362344"/>
          <c:y val="0.14490814151962916"/>
          <c:w val="0.54715616797900257"/>
          <c:h val="0.82073425196850391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explosion val="1"/>
          <c:dPt>
            <c:idx val="0"/>
            <c:bubble3D val="0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0.14189611116006268"/>
                  <c:y val="-0.17390203397313719"/>
                </c:manualLayout>
              </c:layout>
              <c:tx>
                <c:rich>
                  <a:bodyPr/>
                  <a:lstStyle/>
                  <a:p>
                    <a:r>
                      <a:rPr lang="en-US" sz="4800" b="1" dirty="0" smtClean="0"/>
                      <a:t>60</a:t>
                    </a:r>
                    <a:r>
                      <a:rPr lang="en-US" sz="4800" b="1" baseline="0" dirty="0" smtClean="0"/>
                      <a:t>%</a:t>
                    </a:r>
                    <a:endParaRPr lang="en-US" sz="4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4800" b="1" dirty="0" smtClean="0"/>
                      <a:t>40%</a:t>
                    </a:r>
                    <a:endParaRPr lang="en-US" sz="4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Feuil1!$A$2:$A$5</c:f>
              <c:strCache>
                <c:ptCount val="4"/>
                <c:pt idx="0">
                  <c:v>Haine</c:v>
                </c:pt>
                <c:pt idx="1">
                  <c:v>Fake News</c:v>
                </c:pt>
                <c:pt idx="2">
                  <c:v>3e trim.</c:v>
                </c:pt>
                <c:pt idx="3">
                  <c:v>4e trim.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864A7-99B1-44AC-AF29-13A7C008DC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99B620-DE4E-44D9-BB47-0D6ED415C62F}">
      <dgm:prSet phldrT="[Texte]"/>
      <dgm:spPr>
        <a:solidFill>
          <a:srgbClr val="C00000"/>
        </a:solidFill>
      </dgm:spPr>
      <dgm:t>
        <a:bodyPr/>
        <a:lstStyle/>
        <a:p>
          <a:pPr algn="ctr"/>
          <a:r>
            <a:rPr lang="fr-FR" dirty="0" smtClean="0"/>
            <a:t>Women 35 %</a:t>
          </a:r>
          <a:endParaRPr lang="fr-FR" dirty="0"/>
        </a:p>
      </dgm:t>
    </dgm:pt>
    <dgm:pt modelId="{DC437553-11D1-46EF-9A9C-FCE60B0C7365}" type="parTrans" cxnId="{32A8A329-18C8-48EE-9650-4A72AD5065D5}">
      <dgm:prSet/>
      <dgm:spPr/>
      <dgm:t>
        <a:bodyPr/>
        <a:lstStyle/>
        <a:p>
          <a:endParaRPr lang="fr-FR"/>
        </a:p>
      </dgm:t>
    </dgm:pt>
    <dgm:pt modelId="{CAAAD66D-08EE-49FA-80D2-751E4DBC96F3}" type="sibTrans" cxnId="{32A8A329-18C8-48EE-9650-4A72AD5065D5}">
      <dgm:prSet/>
      <dgm:spPr/>
      <dgm:t>
        <a:bodyPr/>
        <a:lstStyle/>
        <a:p>
          <a:endParaRPr lang="fr-FR"/>
        </a:p>
      </dgm:t>
    </dgm:pt>
    <dgm:pt modelId="{4F685A99-756B-4372-AF60-58EC7DEDFBA0}">
      <dgm:prSet phldrT="[Texte]"/>
      <dgm:spPr>
        <a:solidFill>
          <a:schemeClr val="accent3"/>
        </a:solidFill>
      </dgm:spPr>
      <dgm:t>
        <a:bodyPr/>
        <a:lstStyle/>
        <a:p>
          <a:pPr algn="ctr"/>
          <a:r>
            <a:rPr lang="fr-FR" dirty="0" smtClean="0"/>
            <a:t>Men 65 %</a:t>
          </a:r>
          <a:endParaRPr lang="fr-FR" dirty="0"/>
        </a:p>
      </dgm:t>
    </dgm:pt>
    <dgm:pt modelId="{BC55AC44-86FE-4987-9A95-E3F2A8055439}" type="parTrans" cxnId="{A763C656-743A-4E4E-9342-39C81E08AD72}">
      <dgm:prSet/>
      <dgm:spPr/>
      <dgm:t>
        <a:bodyPr/>
        <a:lstStyle/>
        <a:p>
          <a:endParaRPr lang="fr-FR"/>
        </a:p>
      </dgm:t>
    </dgm:pt>
    <dgm:pt modelId="{0152E616-8F5B-471F-BF91-1E759F3FF3ED}" type="sibTrans" cxnId="{A763C656-743A-4E4E-9342-39C81E08AD72}">
      <dgm:prSet/>
      <dgm:spPr/>
      <dgm:t>
        <a:bodyPr/>
        <a:lstStyle/>
        <a:p>
          <a:endParaRPr lang="fr-FR"/>
        </a:p>
      </dgm:t>
    </dgm:pt>
    <dgm:pt modelId="{E2BBA7E9-F7E6-4A20-94DF-559671F91B67}" type="pres">
      <dgm:prSet presAssocID="{DF3864A7-99B1-44AC-AF29-13A7C008DC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0001CFB-5BA9-4C42-A26C-BB41CFF169DF}" type="pres">
      <dgm:prSet presAssocID="{4099B620-DE4E-44D9-BB47-0D6ED415C62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0DAAFC-D7D4-48AA-B70C-6878F21E2655}" type="pres">
      <dgm:prSet presAssocID="{CAAAD66D-08EE-49FA-80D2-751E4DBC96F3}" presName="spacer" presStyleCnt="0"/>
      <dgm:spPr/>
    </dgm:pt>
    <dgm:pt modelId="{FBA6EE44-A135-499C-A659-2C9D40354339}" type="pres">
      <dgm:prSet presAssocID="{4F685A99-756B-4372-AF60-58EC7DEDFBA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2A8A329-18C8-48EE-9650-4A72AD5065D5}" srcId="{DF3864A7-99B1-44AC-AF29-13A7C008DC62}" destId="{4099B620-DE4E-44D9-BB47-0D6ED415C62F}" srcOrd="0" destOrd="0" parTransId="{DC437553-11D1-46EF-9A9C-FCE60B0C7365}" sibTransId="{CAAAD66D-08EE-49FA-80D2-751E4DBC96F3}"/>
    <dgm:cxn modelId="{3476F619-74F3-4FCA-81F7-965D48DBAFED}" type="presOf" srcId="{DF3864A7-99B1-44AC-AF29-13A7C008DC62}" destId="{E2BBA7E9-F7E6-4A20-94DF-559671F91B67}" srcOrd="0" destOrd="0" presId="urn:microsoft.com/office/officeart/2005/8/layout/vList2"/>
    <dgm:cxn modelId="{CA865F70-12D4-422C-8881-B84081A5CD19}" type="presOf" srcId="{4099B620-DE4E-44D9-BB47-0D6ED415C62F}" destId="{E0001CFB-5BA9-4C42-A26C-BB41CFF169DF}" srcOrd="0" destOrd="0" presId="urn:microsoft.com/office/officeart/2005/8/layout/vList2"/>
    <dgm:cxn modelId="{A763C656-743A-4E4E-9342-39C81E08AD72}" srcId="{DF3864A7-99B1-44AC-AF29-13A7C008DC62}" destId="{4F685A99-756B-4372-AF60-58EC7DEDFBA0}" srcOrd="1" destOrd="0" parTransId="{BC55AC44-86FE-4987-9A95-E3F2A8055439}" sibTransId="{0152E616-8F5B-471F-BF91-1E759F3FF3ED}"/>
    <dgm:cxn modelId="{DA5F126A-70F7-4B58-9CBE-F5EA8042F231}" type="presOf" srcId="{4F685A99-756B-4372-AF60-58EC7DEDFBA0}" destId="{FBA6EE44-A135-499C-A659-2C9D40354339}" srcOrd="0" destOrd="0" presId="urn:microsoft.com/office/officeart/2005/8/layout/vList2"/>
    <dgm:cxn modelId="{59A4696B-AA40-4FA9-9656-B7F1D00F1AEA}" type="presParOf" srcId="{E2BBA7E9-F7E6-4A20-94DF-559671F91B67}" destId="{E0001CFB-5BA9-4C42-A26C-BB41CFF169DF}" srcOrd="0" destOrd="0" presId="urn:microsoft.com/office/officeart/2005/8/layout/vList2"/>
    <dgm:cxn modelId="{B99B2328-0859-4970-938B-777F4E38D333}" type="presParOf" srcId="{E2BBA7E9-F7E6-4A20-94DF-559671F91B67}" destId="{330DAAFC-D7D4-48AA-B70C-6878F21E2655}" srcOrd="1" destOrd="0" presId="urn:microsoft.com/office/officeart/2005/8/layout/vList2"/>
    <dgm:cxn modelId="{0E8CB4D3-5709-4094-912C-8DA4DA1E8291}" type="presParOf" srcId="{E2BBA7E9-F7E6-4A20-94DF-559671F91B67}" destId="{FBA6EE44-A135-499C-A659-2C9D4035433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01CFB-5BA9-4C42-A26C-BB41CFF169DF}">
      <dsp:nvSpPr>
        <dsp:cNvPr id="0" name=""/>
        <dsp:cNvSpPr/>
      </dsp:nvSpPr>
      <dsp:spPr>
        <a:xfrm>
          <a:off x="0" y="379374"/>
          <a:ext cx="6096000" cy="1559025"/>
        </a:xfrm>
        <a:prstGeom prst="roundRect">
          <a:avLst/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500" kern="1200" dirty="0" smtClean="0"/>
            <a:t>Women 35 %</a:t>
          </a:r>
          <a:endParaRPr lang="fr-FR" sz="6500" kern="1200" dirty="0"/>
        </a:p>
      </dsp:txBody>
      <dsp:txXfrm>
        <a:off x="76105" y="455479"/>
        <a:ext cx="5943790" cy="1406815"/>
      </dsp:txXfrm>
    </dsp:sp>
    <dsp:sp modelId="{FBA6EE44-A135-499C-A659-2C9D40354339}">
      <dsp:nvSpPr>
        <dsp:cNvPr id="0" name=""/>
        <dsp:cNvSpPr/>
      </dsp:nvSpPr>
      <dsp:spPr>
        <a:xfrm>
          <a:off x="0" y="2125600"/>
          <a:ext cx="6096000" cy="1559025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500" kern="1200" dirty="0" smtClean="0"/>
            <a:t>Men 65 %</a:t>
          </a:r>
          <a:endParaRPr lang="fr-FR" sz="6500" kern="1200" dirty="0"/>
        </a:p>
      </dsp:txBody>
      <dsp:txXfrm>
        <a:off x="76105" y="2201705"/>
        <a:ext cx="5943790" cy="140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814ED2D-6A9E-4506-AF2B-11B26C9FD294}" type="datetimeFigureOut">
              <a:rPr lang="fr-FR" smtClean="0"/>
              <a:t>30/10/2021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A174D4-692D-46AA-9B0B-0688EA1667E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800" b="1" dirty="0" smtClean="0"/>
              <a:t>       </a:t>
            </a:r>
            <a:r>
              <a:rPr lang="fr-FR" sz="2000" b="1" dirty="0" smtClean="0"/>
              <a:t>Contre les discours de haine en ligne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Africa Sans Haine </a:t>
            </a:r>
            <a:r>
              <a:rPr lang="fr-FR" b="1" dirty="0" err="1" smtClean="0"/>
              <a:t>Presentation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29614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INACH Annual </a:t>
            </a:r>
            <a:r>
              <a:rPr lang="en-US" sz="4000" b="1" dirty="0">
                <a:solidFill>
                  <a:schemeClr val="tx1"/>
                </a:solidFill>
              </a:rPr>
              <a:t>Conference</a:t>
            </a:r>
            <a:r>
              <a:rPr lang="fr-FR" sz="4000" b="1" dirty="0" smtClean="0">
                <a:solidFill>
                  <a:schemeClr val="tx1"/>
                </a:solidFill>
              </a:rPr>
              <a:t>            </a:t>
            </a:r>
            <a:r>
              <a:rPr lang="fr-FR" sz="3200" b="1" dirty="0" err="1">
                <a:solidFill>
                  <a:schemeClr val="tx1"/>
                </a:solidFill>
              </a:rPr>
              <a:t>N</a:t>
            </a:r>
            <a:r>
              <a:rPr lang="fr-FR" sz="3200" b="1" dirty="0" err="1" smtClean="0">
                <a:solidFill>
                  <a:schemeClr val="tx1"/>
                </a:solidFill>
              </a:rPr>
              <a:t>ovember</a:t>
            </a:r>
            <a:r>
              <a:rPr lang="fr-FR" sz="3200" b="1" dirty="0" smtClean="0">
                <a:solidFill>
                  <a:schemeClr val="tx1"/>
                </a:solidFill>
              </a:rPr>
              <a:t> 4-5, 2021</a:t>
            </a:r>
            <a:endParaRPr lang="fr-FR" sz="3200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user\Downloads\cropped-logo_cnn-removebg-preview_opt-1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2880320" cy="192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16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244334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Mapping </a:t>
            </a:r>
            <a:r>
              <a:rPr lang="en-US" sz="4000" b="1" dirty="0"/>
              <a:t>of social </a:t>
            </a:r>
            <a:r>
              <a:rPr lang="en-US" sz="4000" b="1" dirty="0" smtClean="0"/>
              <a:t>media </a:t>
            </a:r>
            <a:r>
              <a:rPr lang="en-US" sz="4000" b="1" dirty="0"/>
              <a:t>in Africa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9831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2132856"/>
            <a:ext cx="1440160" cy="92754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924" y="2276872"/>
            <a:ext cx="952500" cy="952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216" y="3458621"/>
            <a:ext cx="1504950" cy="1216249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399" y="3400822"/>
            <a:ext cx="11525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15629"/>
            <a:ext cx="1828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060403"/>
            <a:ext cx="1447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187" y="4869160"/>
            <a:ext cx="22098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230" y="4586810"/>
            <a:ext cx="2755944" cy="205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42" y="3458621"/>
            <a:ext cx="17811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086" y="980727"/>
            <a:ext cx="1503987" cy="81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967" y="980727"/>
            <a:ext cx="1409700" cy="92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175" y="980727"/>
            <a:ext cx="1250688" cy="81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02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268760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/>
              <a:t>Social media </a:t>
            </a:r>
            <a:r>
              <a:rPr lang="fr-FR" sz="3600" b="1" dirty="0"/>
              <a:t>in vogue in Africa are</a:t>
            </a:r>
            <a:r>
              <a:rPr lang="fr-FR" sz="3600" b="1" dirty="0" smtClean="0"/>
              <a:t>:</a:t>
            </a:r>
          </a:p>
          <a:p>
            <a:pPr algn="just"/>
            <a:r>
              <a:rPr lang="fr-FR" sz="3600" b="1" dirty="0" smtClean="0"/>
              <a:t>                    </a:t>
            </a:r>
            <a:r>
              <a:rPr lang="fr-FR" sz="3600" dirty="0" smtClean="0"/>
              <a:t>- Facebook</a:t>
            </a:r>
          </a:p>
          <a:p>
            <a:pPr algn="just"/>
            <a:r>
              <a:rPr lang="fr-FR" sz="3600" dirty="0"/>
              <a:t> </a:t>
            </a:r>
            <a:r>
              <a:rPr lang="fr-FR" sz="3600" dirty="0" smtClean="0"/>
              <a:t>                   - </a:t>
            </a:r>
            <a:r>
              <a:rPr lang="fr-FR" sz="3600" dirty="0" err="1" smtClean="0"/>
              <a:t>YouTube</a:t>
            </a:r>
            <a:endParaRPr lang="fr-FR" sz="3600" dirty="0"/>
          </a:p>
          <a:p>
            <a:r>
              <a:rPr lang="fr-FR" sz="3600" dirty="0" smtClean="0"/>
              <a:t>                    - WhatsApp</a:t>
            </a:r>
            <a:endParaRPr lang="fr-FR" sz="3600" dirty="0"/>
          </a:p>
          <a:p>
            <a:r>
              <a:rPr lang="fr-FR" sz="3600" dirty="0" smtClean="0"/>
              <a:t>                    - </a:t>
            </a:r>
            <a:r>
              <a:rPr lang="fr-FR" sz="3600" dirty="0" err="1" smtClean="0"/>
              <a:t>Linkedin</a:t>
            </a:r>
            <a:endParaRPr lang="fr-FR" sz="3600" dirty="0"/>
          </a:p>
          <a:p>
            <a:r>
              <a:rPr lang="fr-FR" sz="3600" dirty="0" smtClean="0"/>
              <a:t>                    - Instagram</a:t>
            </a:r>
            <a:endParaRPr lang="fr-FR" sz="3600" dirty="0"/>
          </a:p>
          <a:p>
            <a:r>
              <a:rPr lang="fr-FR" sz="3600" dirty="0" smtClean="0"/>
              <a:t>                    - Twitter</a:t>
            </a:r>
            <a:endParaRPr lang="fr-FR" sz="3600" dirty="0"/>
          </a:p>
          <a:p>
            <a:r>
              <a:rPr lang="fr-FR" sz="3600" dirty="0" smtClean="0"/>
              <a:t>                    - </a:t>
            </a:r>
            <a:r>
              <a:rPr lang="fr-FR" sz="3600" dirty="0" err="1" smtClean="0"/>
              <a:t>Tik</a:t>
            </a:r>
            <a:r>
              <a:rPr lang="fr-FR" sz="3600" dirty="0" smtClean="0"/>
              <a:t>-Tok</a:t>
            </a:r>
            <a:r>
              <a:rPr lang="fr-FR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226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2060848"/>
            <a:ext cx="6768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Facebook is </a:t>
            </a:r>
            <a:r>
              <a:rPr lang="en-US" sz="3600" dirty="0"/>
              <a:t>the most used social </a:t>
            </a:r>
            <a:r>
              <a:rPr lang="en-US" sz="3600" dirty="0" smtClean="0"/>
              <a:t>media </a:t>
            </a:r>
            <a:r>
              <a:rPr lang="en-US" sz="3600" dirty="0"/>
              <a:t>in </a:t>
            </a:r>
            <a:r>
              <a:rPr lang="en-US" sz="3600" dirty="0" smtClean="0"/>
              <a:t>Africa.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It has 206,161,000 subscribers, or 17% of the African population (2018 stats).</a:t>
            </a:r>
            <a:endParaRPr lang="fr-FR" sz="3600" dirty="0"/>
          </a:p>
        </p:txBody>
      </p:sp>
      <p:sp>
        <p:nvSpPr>
          <p:cNvPr id="3" name="Rectangle 2"/>
          <p:cNvSpPr/>
          <p:nvPr/>
        </p:nvSpPr>
        <p:spPr>
          <a:xfrm>
            <a:off x="2843808" y="692696"/>
            <a:ext cx="30267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5400" b="1" dirty="0"/>
              <a:t>Facebook</a:t>
            </a:r>
          </a:p>
        </p:txBody>
      </p:sp>
      <p:sp>
        <p:nvSpPr>
          <p:cNvPr id="4" name="AutoShape 2" descr="data:image/png;base64,iVBORw0KGgoAAAANSUhEUgAAAGQAAABkCAMAAABHPGVmAAAAaVBMVEUZd/P///8AbPLi6v0AcfMAavIAb/IvfvT1+P6ZufgRdfP8/f/q8P2owvlnmvby9v4AZ/JEiPSiv/m2y/qNsPdRj/U3g/TA0vt/qPdck/WFq/dtnvZQjPWVtfjH1/vY4/wAXfEAY/LR3vxfHJEpAAAEL0lEQVRogbWa2YKrIAyGUYFaZLqp1e7T8/4PeVC7KEL8sZ3c9MLqByEkIYFFoKRJtStO5X7B2GJfno7LKknRdxnyJ13VZ7GRXBlhRppfLjfiXFf6O5Bkd+Yxbz9uizIPzrvkY0i+5dIJeIGk3OafQHQhaMKTIwpSbQREHwWfJnTCxZHAeCHZkksU0YjklywUclWIooZKU9cgyPogwgidiMMah1QKXoyhcFWhkMusaTwmc8EgZdCC2yJLAKLZTFU9hbORMduQxO1AQkRx29FYkNvnjIZyoyBfmEdHSfwQ/R1GQ9FeCPsSw1CYD1IG2ZWJW608ApklvHRDLvj+UPEmLuuLkaI+ndl9Mw4J8uKCVOg+V5If8qGTSm/V1qaIagxZo+uhuDNCrUbvq/UIcgAXJF65Y/oYwg825Aoq6750IlyQt8IekAxUlvDmDA4IU9kAAlpW/ONjOCFPC+sg4FbnJy/DPZPHxu8gR2jVlSISUxeE8eMborFVl35leSBM6BekwMw3JhgeCC9eEGwi3QthECaekBwzrQ2ZWXsgMn9ARm7HLQtXhpilupX04P6I2naQBFsR5bDfW73YPMQ30CZIGsgO05YcOxSTkU8qQe5ayBnTVjxKDo8x8Jo6NxANul9hpSDRP9AotYFUyHgaiG1cJ1gDLKrRmViQdIG9x2sDAQ2YxRYEVbMxYpaiod2GJKCamUhZ8veQhOXof2dDZMWWaEY3G8KX7IimQrMh6sg83vObkBUr/x5Ssv3fQ/aM3Lf9Adg7fmj71FBp16AWPVE2ZPAU9DEO4bssfYsVGPuP0owO4dQQyBxoKNR2W5ALHwAh/L5ZeMqEAyDEWI0JU5sRh2T+jzSbkXIrOITKeIxboVYMh1yJnWkcJOXqccgPYcFxTgYtHEKdPUzQosIvDvEkqR0kJRMJGJJRFrylUyIYop2lj07alIhI7mAItbBtckfkTzCEtGBNJ9x8tXzLxSp26Mv7GeE2uoSbOjoo+Za7HU/u72eU1+iODglYKJgXfmV3CKI86McQtY9CDqbzIK+DKXbEngd5HbGxYsEsSK9YAJU9ZkF6ZQ+ogDMH0i/gQKWoGZBhKSoqpg1sBkQ+qjF4eTAcoqzyIFAVDofYhU6gZBsMGZdsp4vPwRBH8XlSYaEQVxl90sICIbJX58NbG2EQX2tjokkTBPE3aSJNhbgQiJL+dhPZOAuAkI0zsgWIQyZagE3A91FgiJITzUyiLYtCgLas8ZWeBjMIkeW4fOxqlRfOvY9BhKvWjjf9EUhA07+9vjBa/2mICrq+0E7GNrMpiJLcOQ0CEmUF5yEQzovgKyXR6HIMCZl5OabF9K/5+CGfXPNpJd8/DwYeiDld7D+6sNR9bHmWzdUrB6S9erX8/OpVKzqvt+LXhvyKbZ1/6RLZQ9JbmrViDK/9Wd/g63D/AcV4NeflgAEq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data:image/png;base64,iVBORw0KGgoAAAANSUhEUgAAAGQAAABkCAMAAABHPGVmAAAAaVBMVEUZd/P///8AbPLi6v0AcfMAavIAb/IvfvT1+P6ZufgRdfP8/f/q8P2owvlnmvby9v4AZ/JEiPSiv/m2y/qNsPdRj/U3g/TA0vt/qPdck/WFq/dtnvZQjPWVtfjH1/vY4/wAXfEAY/LR3vxfHJEpAAAEL0lEQVRogbWa2YKrIAyGUYFaZLqp1e7T8/4PeVC7KEL8sZ3c9MLqByEkIYFFoKRJtStO5X7B2GJfno7LKknRdxnyJ13VZ7GRXBlhRppfLjfiXFf6O5Bkd+Yxbz9uizIPzrvkY0i+5dIJeIGk3OafQHQhaMKTIwpSbQREHwWfJnTCxZHAeCHZkksU0YjklywUclWIooZKU9cgyPogwgidiMMah1QKXoyhcFWhkMusaTwmc8EgZdCC2yJLAKLZTFU9hbORMduQxO1AQkRx29FYkNvnjIZyoyBfmEdHSfwQ/R1GQ9FeCPsSw1CYD1IG2ZWJW608ApklvHRDLvj+UPEmLuuLkaI+ndl9Mw4J8uKCVOg+V5If8qGTSm/V1qaIagxZo+uhuDNCrUbvq/UIcgAXJF65Y/oYwg825Aoq6750IlyQt8IekAxUlvDmDA4IU9kAAlpW/ONjOCFPC+sg4FbnJy/DPZPHxu8gR2jVlSISUxeE8eMborFVl35leSBM6BekwMw3JhgeCC9eEGwi3QthECaekBwzrQ2ZWXsgMn9ARm7HLQtXhpilupX04P6I2naQBFsR5bDfW73YPMQ30CZIGsgO05YcOxSTkU8qQe5ayBnTVjxKDo8x8Jo6NxANul9hpSDRP9AotYFUyHgaiG1cJ1gDLKrRmViQdIG9x2sDAQ2YxRYEVbMxYpaiod2GJKCamUhZ8veQhOXof2dDZMWWaEY3G8KX7IimQrMh6sg83vObkBUr/x5Ssv3fQ/aM3Lf9Adg7fmj71FBp16AWPVE2ZPAU9DEO4bssfYsVGPuP0owO4dQQyBxoKNR2W5ALHwAh/L5ZeMqEAyDEWI0JU5sRh2T+jzSbkXIrOITKeIxboVYMh1yJnWkcJOXqccgPYcFxTgYtHEKdPUzQosIvDvEkqR0kJRMJGJJRFrylUyIYop2lj07alIhI7mAItbBtckfkTzCEtGBNJ9x8tXzLxSp26Mv7GeE2uoSbOjoo+Za7HU/u72eU1+iODglYKJgXfmV3CKI86McQtY9CDqbzIK+DKXbEngd5HbGxYsEsSK9YAJU9ZkF6ZQ+ogDMH0i/gQKWoGZBhKSoqpg1sBkQ+qjF4eTAcoqzyIFAVDofYhU6gZBsMGZdsp4vPwRBH8XlSYaEQVxl90sICIbJX58NbG2EQX2tjokkTBPE3aSJNhbgQiJL+dhPZOAuAkI0zsgWIQyZagE3A91FgiJITzUyiLYtCgLas8ZWeBjMIkeW4fOxqlRfOvY9BhKvWjjf9EUhA07+9vjBa/2mICrq+0E7GNrMpiJLcOQ0CEmUF5yEQzovgKyXR6HIMCZl5OabF9K/5+CGfXPNpJd8/DwYeiDld7D+6sNR9bHmWzdUrB6S9erX8/OpVKzqvt+LXhvyKbZ1/6RLZQ9JbmrViDK/9Wd/g63D/AcV4NeflgAEq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data:image/png;base64,iVBORw0KGgoAAAANSUhEUgAAAGQAAABkCAMAAABHPGVmAAAAaVBMVEUZd/P///8AbPLi6v0AcfMAavIAb/IvfvT1+P6ZufgRdfP8/f/q8P2owvlnmvby9v4AZ/JEiPSiv/m2y/qNsPdRj/U3g/TA0vt/qPdck/WFq/dtnvZQjPWVtfjH1/vY4/wAXfEAY/LR3vxfHJEpAAAEL0lEQVRogbWa2YKrIAyGUYFaZLqp1e7T8/4PeVC7KEL8sZ3c9MLqByEkIYFFoKRJtStO5X7B2GJfno7LKknRdxnyJ13VZ7GRXBlhRppfLjfiXFf6O5Bkd+Yxbz9uizIPzrvkY0i+5dIJeIGk3OafQHQhaMKTIwpSbQREHwWfJnTCxZHAeCHZkksU0YjklywUclWIooZKU9cgyPogwgidiMMah1QKXoyhcFWhkMusaTwmc8EgZdCC2yJLAKLZTFU9hbORMduQxO1AQkRx29FYkNvnjIZyoyBfmEdHSfwQ/R1GQ9FeCPsSw1CYD1IG2ZWJW608ApklvHRDLvj+UPEmLuuLkaI+ndl9Mw4J8uKCVOg+V5If8qGTSm/V1qaIagxZo+uhuDNCrUbvq/UIcgAXJF65Y/oYwg825Aoq6750IlyQt8IekAxUlvDmDA4IU9kAAlpW/ONjOCFPC+sg4FbnJy/DPZPHxu8gR2jVlSISUxeE8eMborFVl35leSBM6BekwMw3JhgeCC9eEGwi3QthECaekBwzrQ2ZWXsgMn9ARm7HLQtXhpilupX04P6I2naQBFsR5bDfW73YPMQ30CZIGsgO05YcOxSTkU8qQe5ayBnTVjxKDo8x8Jo6NxANul9hpSDRP9AotYFUyHgaiG1cJ1gDLKrRmViQdIG9x2sDAQ2YxRYEVbMxYpaiod2GJKCamUhZ8veQhOXof2dDZMWWaEY3G8KX7IimQrMh6sg83vObkBUr/x5Ssv3fQ/aM3Lf9Adg7fmj71FBp16AWPVE2ZPAU9DEO4bssfYsVGPuP0owO4dQQyBxoKNR2W5ALHwAh/L5ZeMqEAyDEWI0JU5sRh2T+jzSbkXIrOITKeIxboVYMh1yJnWkcJOXqccgPYcFxTgYtHEKdPUzQosIvDvEkqR0kJRMJGJJRFrylUyIYop2lj07alIhI7mAItbBtckfkTzCEtGBNJ9x8tXzLxSp26Mv7GeE2uoSbOjoo+Za7HU/u72eU1+iODglYKJgXfmV3CKI86McQtY9CDqbzIK+DKXbEngd5HbGxYsEsSK9YAJU9ZkF6ZQ+ogDMH0i/gQKWoGZBhKSoqpg1sBkQ+qjF4eTAcoqzyIFAVDofYhU6gZBsMGZdsp4vPwRBH8XlSYaEQVxl90sICIbJX58NbG2EQX2tjokkTBPE3aSJNhbgQiJL+dhPZOAuAkI0zsgWIQyZagE3A91FgiJITzUyiLYtCgLas8ZWeBjMIkeW4fOxqlRfOvY9BhKvWjjf9EUhA07+9vjBa/2mICrq+0E7GNrMpiJLcOQ0CEmUF5yEQzovgKyXR6HIMCZl5OabF9K/5+CGfXPNpJd8/DwYeiDld7D+6sNR9bHmWzdUrB6S9erX8/OpVKzqvt+LXhvyKbZ1/6RLZQ9JbmrViDK/9Wd/g63D/AcV4NeflgAEqAAAAAElFTkSuQmCC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8" descr="data:image/png;base64,iVBORw0KGgoAAAANSUhEUgAAAGQAAABkCAMAAABHPGVmAAAAaVBMVEUZd/P///8AbPLi6v0AcfMAavIAb/IvfvT1+P6ZufgRdfP8/f/q8P2owvlnmvby9v4AZ/JEiPSiv/m2y/qNsPdRj/U3g/TA0vt/qPdck/WFq/dtnvZQjPWVtfjH1/vY4/wAXfEAY/LR3vxfHJEpAAAEL0lEQVRogbWa2YKrIAyGUYFaZLqp1e7T8/4PeVC7KEL8sZ3c9MLqByEkIYFFoKRJtStO5X7B2GJfno7LKknRdxnyJ13VZ7GRXBlhRppfLjfiXFf6O5Bkd+Yxbz9uizIPzrvkY0i+5dIJeIGk3OafQHQhaMKTIwpSbQREHwWfJnTCxZHAeCHZkksU0YjklywUclWIooZKU9cgyPogwgidiMMah1QKXoyhcFWhkMusaTwmc8EgZdCC2yJLAKLZTFU9hbORMduQxO1AQkRx29FYkNvnjIZyoyBfmEdHSfwQ/R1GQ9FeCPsSw1CYD1IG2ZWJW608ApklvHRDLvj+UPEmLuuLkaI+ndl9Mw4J8uKCVOg+V5If8qGTSm/V1qaIagxZo+uhuDNCrUbvq/UIcgAXJF65Y/oYwg825Aoq6750IlyQt8IekAxUlvDmDA4IU9kAAlpW/ONjOCFPC+sg4FbnJy/DPZPHxu8gR2jVlSISUxeE8eMborFVl35leSBM6BekwMw3JhgeCC9eEGwi3QthECaekBwzrQ2ZWXsgMn9ARm7HLQtXhpilupX04P6I2naQBFsR5bDfW73YPMQ30CZIGsgO05YcOxSTkU8qQe5ayBnTVjxKDo8x8Jo6NxANul9hpSDRP9AotYFUyHgaiG1cJ1gDLKrRmViQdIG9x2sDAQ2YxRYEVbMxYpaiod2GJKCamUhZ8veQhOXof2dDZMWWaEY3G8KX7IimQrMh6sg83vObkBUr/x5Ssv3fQ/aM3Lf9Adg7fmj71FBp16AWPVE2ZPAU9DEO4bssfYsVGPuP0owO4dQQyBxoKNR2W5ALHwAh/L5ZeMqEAyDEWI0JU5sRh2T+jzSbkXIrOITKeIxboVYMh1yJnWkcJOXqccgPYcFxTgYtHEKdPUzQosIvDvEkqR0kJRMJGJJRFrylUyIYop2lj07alIhI7mAItbBtckfkTzCEtGBNJ9x8tXzLxSp26Mv7GeE2uoSbOjoo+Za7HU/u72eU1+iODglYKJgXfmV3CKI86McQtY9CDqbzIK+DKXbEngd5HbGxYsEsSK9YAJU9ZkF6ZQ+ogDMH0i/gQKWoGZBhKSoqpg1sBkQ+qjF4eTAcoqzyIFAVDofYhU6gZBsMGZdsp4vPwRBH8XlSYaEQVxl90sICIbJX58NbG2EQX2tjokkTBPE3aSJNhbgQiJL+dhPZOAuAkI0zsgWIQyZagE3A91FgiJITzUyiLYtCgLas8ZWeBjMIkeW4fOxqlRfOvY9BhKvWjjf9EUhA07+9vjBa/2mICrq+0E7GNrMpiJLcOQ0CEmUF5yEQzovgKyXR6HIMCZl5OabF9K/5+CGfXPNpJd8/DwYeiDld7D+6sNR9bHmWzdUrB6S9erX8/OpVKzqvt+LXhvyKbZ1/6RLZQ9JbmrViDK/9Wd/g63D/AcV4NeflgAEqAAAAAElFTkSuQmCC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69" y="692696"/>
            <a:ext cx="952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3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 </a:t>
            </a:r>
            <a:r>
              <a:rPr lang="en-US" b="1" dirty="0"/>
              <a:t>which social </a:t>
            </a:r>
            <a:r>
              <a:rPr lang="en-US" b="1" dirty="0" smtClean="0"/>
              <a:t>media </a:t>
            </a:r>
            <a:r>
              <a:rPr lang="en-US" b="1" dirty="0"/>
              <a:t>is there </a:t>
            </a:r>
            <a:r>
              <a:rPr lang="en-US" b="1" dirty="0" smtClean="0"/>
              <a:t>a lot of </a:t>
            </a:r>
            <a:r>
              <a:rPr lang="en-US" b="1" dirty="0"/>
              <a:t>hate speech?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23528" y="2060848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The majority </a:t>
            </a:r>
            <a:r>
              <a:rPr lang="en-US" sz="3600" dirty="0"/>
              <a:t>of hate speech in Africa is </a:t>
            </a:r>
            <a:r>
              <a:rPr lang="en-US" sz="3600" dirty="0" smtClean="0"/>
              <a:t>shared </a:t>
            </a:r>
            <a:r>
              <a:rPr lang="en-US" sz="3600" dirty="0"/>
              <a:t>on </a:t>
            </a:r>
            <a:r>
              <a:rPr lang="en-US" sz="3600" dirty="0" smtClean="0"/>
              <a:t>Facebook.</a:t>
            </a:r>
            <a:endParaRPr lang="en-US" sz="3600" dirty="0"/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There </a:t>
            </a:r>
            <a:r>
              <a:rPr lang="en-US" sz="3600" dirty="0"/>
              <a:t>is a lot of hate speech on Facebook because it is the social </a:t>
            </a:r>
            <a:r>
              <a:rPr lang="en-US" sz="3600" dirty="0" smtClean="0"/>
              <a:t>media </a:t>
            </a:r>
            <a:r>
              <a:rPr lang="en-US" sz="3600" dirty="0"/>
              <a:t>of ordinary people: ordinary citizens, poor citizens, illiterate people, etc.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57749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25917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On </a:t>
            </a:r>
            <a:r>
              <a:rPr lang="en-US" sz="3600" dirty="0"/>
              <a:t>Facebook, there are profiles, groups and pages, some with hundreds of thousands of members.</a:t>
            </a:r>
          </a:p>
          <a:p>
            <a:pPr algn="just"/>
            <a:endParaRPr lang="en-US" sz="3600" dirty="0"/>
          </a:p>
          <a:p>
            <a:pPr algn="just"/>
            <a:r>
              <a:rPr lang="en-US" sz="3600" dirty="0"/>
              <a:t>Almost all of these groups and pages do not have </a:t>
            </a:r>
            <a:r>
              <a:rPr lang="en-US" sz="3600" dirty="0" smtClean="0"/>
              <a:t>community managers </a:t>
            </a:r>
            <a:r>
              <a:rPr lang="en-US" sz="3600" dirty="0"/>
              <a:t>to ensure </a:t>
            </a:r>
            <a:r>
              <a:rPr lang="en-US" sz="3600" dirty="0" smtClean="0"/>
              <a:t>moderation. Members are sharing </a:t>
            </a:r>
            <a:r>
              <a:rPr lang="en-US" sz="3600" dirty="0"/>
              <a:t>whatever they want.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27836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7808" y="198884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You </a:t>
            </a:r>
            <a:r>
              <a:rPr lang="en-US" sz="3600" dirty="0"/>
              <a:t>hardly ever come across hate speech on </a:t>
            </a:r>
            <a:r>
              <a:rPr lang="en-US" sz="3600" dirty="0" err="1"/>
              <a:t>Linkedin</a:t>
            </a:r>
            <a:r>
              <a:rPr lang="en-US" sz="3600" dirty="0"/>
              <a:t> in Africa</a:t>
            </a:r>
          </a:p>
          <a:p>
            <a:endParaRPr lang="en-US" sz="3600" dirty="0"/>
          </a:p>
          <a:p>
            <a:r>
              <a:rPr lang="en-US" sz="3600" dirty="0"/>
              <a:t>This is because </a:t>
            </a:r>
            <a:r>
              <a:rPr lang="en-US" sz="3600" dirty="0" err="1"/>
              <a:t>Linkedin</a:t>
            </a:r>
            <a:r>
              <a:rPr lang="en-US" sz="3600" dirty="0"/>
              <a:t> is a professional network where </a:t>
            </a:r>
            <a:r>
              <a:rPr lang="en-US" sz="3600" dirty="0" smtClean="0"/>
              <a:t>people </a:t>
            </a:r>
            <a:r>
              <a:rPr lang="en-US" sz="3600" dirty="0"/>
              <a:t>publish only on innovations, jobs, companies, startups, opportunities, professional networks ...</a:t>
            </a:r>
            <a:endParaRPr lang="fr-FR" sz="3600" dirty="0"/>
          </a:p>
        </p:txBody>
      </p:sp>
      <p:sp>
        <p:nvSpPr>
          <p:cNvPr id="3" name="Rectangle 2"/>
          <p:cNvSpPr/>
          <p:nvPr/>
        </p:nvSpPr>
        <p:spPr>
          <a:xfrm>
            <a:off x="3131840" y="499251"/>
            <a:ext cx="27190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5400" b="1" dirty="0" err="1"/>
              <a:t>Linkedin</a:t>
            </a:r>
            <a:endParaRPr lang="fr-FR" sz="5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9251"/>
            <a:ext cx="11521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34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</a:rPr>
              <a:t>Instagram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2348880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Hate </a:t>
            </a:r>
            <a:r>
              <a:rPr lang="en-US" sz="3600" dirty="0"/>
              <a:t>speech is also lower on Instagram in Africa, except in some videos.</a:t>
            </a:r>
          </a:p>
          <a:p>
            <a:endParaRPr lang="en-US" sz="3600" dirty="0"/>
          </a:p>
          <a:p>
            <a:r>
              <a:rPr lang="en-US" sz="3600" dirty="0"/>
              <a:t>Africans tend to use Instagram as a photo album and not as a social chat network. Their best photos, they post them on Instagram</a:t>
            </a:r>
            <a:endParaRPr lang="fr-FR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548679"/>
            <a:ext cx="1037852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43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</a:t>
            </a:r>
            <a:r>
              <a:rPr lang="en-US" b="1" dirty="0"/>
              <a:t>age groups are using social media in Africa?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827584" y="2967335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majority of those who use social </a:t>
            </a:r>
            <a:r>
              <a:rPr lang="en-US" sz="3600" dirty="0" smtClean="0"/>
              <a:t>media </a:t>
            </a:r>
            <a:r>
              <a:rPr lang="en-US" sz="3600" dirty="0"/>
              <a:t>(especially Facebook) in Africa are people aged 25 to 34.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59189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Social </a:t>
            </a:r>
            <a:r>
              <a:rPr lang="en-US" b="1" dirty="0"/>
              <a:t>media users by </a:t>
            </a:r>
            <a:r>
              <a:rPr lang="en-US" b="1" dirty="0" smtClean="0"/>
              <a:t>age in Africa</a:t>
            </a:r>
            <a:endParaRPr lang="fr-FR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774883"/>
              </p:ext>
            </p:extLst>
          </p:nvPr>
        </p:nvGraphicFramePr>
        <p:xfrm>
          <a:off x="827584" y="1844823"/>
          <a:ext cx="7704856" cy="4758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3672408"/>
              </a:tblGrid>
              <a:tr h="979310">
                <a:tc>
                  <a:txBody>
                    <a:bodyPr/>
                    <a:lstStyle/>
                    <a:p>
                      <a:pPr algn="ctr"/>
                      <a:endParaRPr lang="fr-FR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2400" baseline="0" dirty="0" smtClean="0">
                          <a:solidFill>
                            <a:schemeClr val="tx1"/>
                          </a:solidFill>
                        </a:rPr>
                        <a:t>AGE GROUPS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PERCENTAGE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35293">
                <a:tc>
                  <a:txBody>
                    <a:bodyPr/>
                    <a:lstStyle/>
                    <a:p>
                      <a:pPr algn="ctr"/>
                      <a:endParaRPr lang="fr-FR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25 –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</a:rPr>
                        <a:t> 34 ans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35%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835293">
                <a:tc>
                  <a:txBody>
                    <a:bodyPr/>
                    <a:lstStyle/>
                    <a:p>
                      <a:pPr algn="ctr"/>
                      <a:endParaRPr lang="fr-FR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18 -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24 ans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2800" b="1" dirty="0" smtClean="0">
                          <a:solidFill>
                            <a:schemeClr val="tx1"/>
                          </a:solidFill>
                        </a:rPr>
                        <a:t>33%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35293">
                <a:tc>
                  <a:txBody>
                    <a:bodyPr/>
                    <a:lstStyle/>
                    <a:p>
                      <a:pPr algn="ctr"/>
                      <a:endParaRPr lang="fr-FR" sz="2800" b="1" dirty="0" smtClean="0"/>
                    </a:p>
                    <a:p>
                      <a:pPr algn="ctr"/>
                      <a:r>
                        <a:rPr lang="fr-FR" sz="2800" b="1" dirty="0" smtClean="0"/>
                        <a:t>35 – 44 ans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 smtClean="0"/>
                    </a:p>
                    <a:p>
                      <a:pPr algn="ctr"/>
                      <a:r>
                        <a:rPr lang="fr-FR" sz="2800" b="1" dirty="0" smtClean="0"/>
                        <a:t>13%</a:t>
                      </a:r>
                      <a:endParaRPr lang="fr-FR" sz="2800" b="1" dirty="0"/>
                    </a:p>
                  </a:txBody>
                  <a:tcPr/>
                </a:tc>
              </a:tr>
              <a:tr h="835293">
                <a:tc>
                  <a:txBody>
                    <a:bodyPr/>
                    <a:lstStyle/>
                    <a:p>
                      <a:pPr algn="ctr"/>
                      <a:endParaRPr lang="fr-FR" sz="2800" b="1" dirty="0" smtClean="0"/>
                    </a:p>
                    <a:p>
                      <a:pPr algn="ctr"/>
                      <a:r>
                        <a:rPr lang="fr-FR" sz="2800" b="1" dirty="0" smtClean="0"/>
                        <a:t>45 et</a:t>
                      </a:r>
                      <a:r>
                        <a:rPr lang="fr-FR" sz="2800" b="1" baseline="0" dirty="0" smtClean="0"/>
                        <a:t> plus</a:t>
                      </a:r>
                      <a:endParaRPr lang="fr-FR" sz="28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 smtClean="0"/>
                    </a:p>
                    <a:p>
                      <a:pPr algn="ctr"/>
                      <a:r>
                        <a:rPr lang="fr-FR" sz="2800" b="1" dirty="0" smtClean="0"/>
                        <a:t>11%</a:t>
                      </a:r>
                      <a:endParaRPr lang="fr-FR" sz="28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81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224136"/>
          </a:xfrm>
        </p:spPr>
        <p:txBody>
          <a:bodyPr/>
          <a:lstStyle/>
          <a:p>
            <a:r>
              <a:rPr lang="fr-FR" b="1" dirty="0" err="1" smtClean="0"/>
              <a:t>Theme</a:t>
            </a:r>
            <a:r>
              <a:rPr lang="fr-FR" b="1" dirty="0"/>
              <a:t>: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39228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Social </a:t>
            </a:r>
            <a:r>
              <a:rPr lang="en-US" sz="4800" b="1" dirty="0"/>
              <a:t>media, helping or hindering </a:t>
            </a:r>
            <a:r>
              <a:rPr lang="en-US" sz="4800" b="1" dirty="0" smtClean="0"/>
              <a:t>democracy in Africa </a:t>
            </a:r>
            <a:r>
              <a:rPr lang="fr-FR" sz="4800" b="1" dirty="0" smtClean="0"/>
              <a:t>?</a:t>
            </a:r>
            <a:endParaRPr lang="fr-FR" sz="48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8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Who </a:t>
            </a:r>
            <a:r>
              <a:rPr lang="en-US" b="1" dirty="0"/>
              <a:t>publishes hate speech in Africa?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11560" y="198884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Young </a:t>
            </a:r>
            <a:r>
              <a:rPr lang="en-US" sz="3600" dirty="0"/>
              <a:t>people are the biggest propagators of hate speech </a:t>
            </a:r>
            <a:endParaRPr lang="en-US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Politicians 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Community</a:t>
            </a:r>
            <a:r>
              <a:rPr lang="en-US" sz="3600" dirty="0"/>
              <a:t>, religious and opinion leaders </a:t>
            </a:r>
            <a:endParaRPr lang="en-US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Traditional </a:t>
            </a:r>
            <a:r>
              <a:rPr lang="en-US" sz="3600" dirty="0"/>
              <a:t>media </a:t>
            </a:r>
            <a:endParaRPr lang="en-US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You </a:t>
            </a:r>
            <a:r>
              <a:rPr lang="en-US" sz="3600" dirty="0"/>
              <a:t>Tube channels </a:t>
            </a:r>
            <a:endParaRPr lang="en-US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Live Facebook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72405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</a:t>
            </a:r>
            <a:r>
              <a:rPr lang="en-US" b="1" dirty="0"/>
              <a:t>sex shares the most hate speech in Africa?</a:t>
            </a:r>
            <a:endParaRPr lang="fr-FR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>
                <a:solidFill>
                  <a:srgbClr val="C00000"/>
                </a:solidFill>
              </a:rPr>
              <a:t>Men</a:t>
            </a:r>
            <a:endParaRPr lang="fr-FR" sz="40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9600" dirty="0" smtClean="0"/>
              <a:t>    </a:t>
            </a:r>
            <a:r>
              <a:rPr lang="fr-FR" sz="9600" dirty="0" smtClean="0">
                <a:solidFill>
                  <a:srgbClr val="FF0000"/>
                </a:solidFill>
              </a:rPr>
              <a:t>97 %</a:t>
            </a:r>
            <a:endParaRPr lang="fr-FR" sz="9600" dirty="0">
              <a:solidFill>
                <a:srgbClr val="FF0000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Women</a:t>
            </a:r>
            <a:endParaRPr lang="fr-FR" sz="40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9600" dirty="0" smtClean="0"/>
              <a:t>     </a:t>
            </a:r>
            <a:r>
              <a:rPr lang="fr-FR" sz="9600" dirty="0">
                <a:solidFill>
                  <a:schemeClr val="accent2"/>
                </a:solidFill>
              </a:rPr>
              <a:t>3</a:t>
            </a:r>
            <a:r>
              <a:rPr lang="fr-FR" sz="9600" dirty="0" smtClean="0">
                <a:solidFill>
                  <a:schemeClr val="accent2"/>
                </a:solidFill>
              </a:rPr>
              <a:t>%</a:t>
            </a:r>
            <a:endParaRPr lang="fr-FR" sz="9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7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</a:t>
            </a:r>
            <a:r>
              <a:rPr lang="en-US" b="1" dirty="0"/>
              <a:t>types of hate speech are very common in Africa?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1772816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-    Incitement </a:t>
            </a:r>
            <a:r>
              <a:rPr lang="en-US" sz="3600" dirty="0"/>
              <a:t>to ethnic hatred</a:t>
            </a:r>
          </a:p>
          <a:p>
            <a:pPr marL="571500" indent="-571500">
              <a:buFontTx/>
              <a:buChar char="-"/>
            </a:pPr>
            <a:r>
              <a:rPr lang="en-US" sz="3600" dirty="0" smtClean="0"/>
              <a:t>Insults</a:t>
            </a:r>
            <a:endParaRPr lang="en-US" sz="3600" dirty="0"/>
          </a:p>
          <a:p>
            <a:pPr marL="571500" indent="-571500">
              <a:buFontTx/>
              <a:buChar char="-"/>
            </a:pPr>
            <a:r>
              <a:rPr lang="en-US" sz="3600" dirty="0" smtClean="0"/>
              <a:t>Incitement to </a:t>
            </a:r>
            <a:r>
              <a:rPr lang="en-US" sz="3600" dirty="0"/>
              <a:t>murders</a:t>
            </a:r>
          </a:p>
          <a:p>
            <a:pPr marL="571500" indent="-571500">
              <a:buFontTx/>
              <a:buChar char="-"/>
            </a:pPr>
            <a:r>
              <a:rPr lang="en-US" sz="3600" dirty="0" smtClean="0"/>
              <a:t>Xenophobia</a:t>
            </a:r>
            <a:endParaRPr lang="en-US" sz="3600" dirty="0"/>
          </a:p>
          <a:p>
            <a:pPr marL="571500" indent="-571500">
              <a:buFontTx/>
              <a:buChar char="-"/>
            </a:pPr>
            <a:r>
              <a:rPr lang="en-US" sz="3600" dirty="0" smtClean="0"/>
              <a:t>Anti-white </a:t>
            </a:r>
            <a:r>
              <a:rPr lang="en-US" sz="3600" dirty="0"/>
              <a:t>or anti-black racism</a:t>
            </a:r>
          </a:p>
          <a:p>
            <a:pPr marL="571500" indent="-571500">
              <a:buFontTx/>
              <a:buChar char="-"/>
            </a:pPr>
            <a:r>
              <a:rPr lang="en-US" sz="3600" dirty="0" smtClean="0"/>
              <a:t>Animalization</a:t>
            </a:r>
            <a:endParaRPr lang="en-US" sz="3600" dirty="0"/>
          </a:p>
          <a:p>
            <a:pPr marL="571500" indent="-571500">
              <a:buFontTx/>
              <a:buChar char="-"/>
            </a:pPr>
            <a:r>
              <a:rPr lang="en-US" sz="3600" dirty="0" smtClean="0"/>
              <a:t>Sexist words</a:t>
            </a:r>
            <a:endParaRPr lang="en-US" sz="3600" dirty="0"/>
          </a:p>
          <a:p>
            <a:pPr marL="571500" indent="-571500">
              <a:buFontTx/>
              <a:buChar char="-"/>
            </a:pPr>
            <a:r>
              <a:rPr lang="en-US" sz="3600" dirty="0" smtClean="0"/>
              <a:t>Apology </a:t>
            </a:r>
            <a:r>
              <a:rPr lang="en-US" sz="3600" dirty="0"/>
              <a:t>for crimes</a:t>
            </a:r>
          </a:p>
          <a:p>
            <a:pPr marL="571500" indent="-571500">
              <a:buFontTx/>
              <a:buChar char="-"/>
            </a:pPr>
            <a:r>
              <a:rPr lang="en-US" sz="3600" dirty="0" err="1" smtClean="0"/>
              <a:t>Sextapes</a:t>
            </a:r>
            <a:r>
              <a:rPr lang="en-US" sz="3600" dirty="0" smtClean="0"/>
              <a:t> shared </a:t>
            </a:r>
            <a:r>
              <a:rPr lang="en-US" sz="3600" dirty="0"/>
              <a:t>to destroy reputation ...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01326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mouth is also a social </a:t>
            </a:r>
            <a:r>
              <a:rPr lang="en-US" b="1" dirty="0" smtClean="0"/>
              <a:t>media </a:t>
            </a:r>
            <a:r>
              <a:rPr lang="en-US" b="1" dirty="0"/>
              <a:t>that spreads hatred. We must close it</a:t>
            </a:r>
            <a:endParaRPr lang="fr-FR" b="1" dirty="0"/>
          </a:p>
        </p:txBody>
      </p:sp>
      <p:pic>
        <p:nvPicPr>
          <p:cNvPr id="3" name="Picture 4" descr="https://africasanshaine.org/wp-content/uploads/2021/03/Illustration_Article-10_Observation-DH_Internews-764x4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66740"/>
            <a:ext cx="8213204" cy="42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256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</a:t>
            </a:r>
            <a:r>
              <a:rPr lang="en-US" b="1" dirty="0"/>
              <a:t>are the sources of hate speech in Africa?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2204864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Politics</a:t>
            </a:r>
            <a:r>
              <a:rPr lang="en-US" sz="2800" dirty="0"/>
              <a:t>, elections, appointments to government, to public institutions, </a:t>
            </a:r>
            <a:r>
              <a:rPr lang="en-US" sz="2800" dirty="0" smtClean="0"/>
              <a:t>etc.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supposed superiority of one ethnic group over others or tribalism</a:t>
            </a:r>
          </a:p>
          <a:p>
            <a:pPr marL="514350" indent="-514350">
              <a:buAutoNum type="arabicPeriod"/>
            </a:pPr>
            <a:r>
              <a:rPr lang="en-US" sz="2800" dirty="0"/>
              <a:t>Exclusion, marginalization, discrimination</a:t>
            </a:r>
          </a:p>
          <a:p>
            <a:pPr marL="514350" indent="-514350">
              <a:buAutoNum type="arabicPeriod"/>
            </a:pPr>
            <a:r>
              <a:rPr lang="en-US" sz="2800" dirty="0"/>
              <a:t>Land disputes between rival </a:t>
            </a:r>
            <a:r>
              <a:rPr lang="en-US" sz="2800" dirty="0" smtClean="0"/>
              <a:t>ethnic groups. 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r>
              <a:rPr lang="en-US" sz="2800" dirty="0" smtClean="0"/>
              <a:t>In </a:t>
            </a:r>
            <a:r>
              <a:rPr lang="en-US" sz="2800" dirty="0"/>
              <a:t>fact, a lot of hate speech revolves around politics and ethnic identities.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2715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Anti-Semitism </a:t>
            </a:r>
            <a:r>
              <a:rPr lang="en-US" b="1" dirty="0"/>
              <a:t>also exists in Africa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318757" y="1916832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In </a:t>
            </a:r>
            <a:r>
              <a:rPr lang="en-US" sz="3600" dirty="0"/>
              <a:t>countries like South Africa, it is not uncommon to hear things like, “Down with Israel! "Cases of </a:t>
            </a:r>
            <a:r>
              <a:rPr lang="en-US" sz="3600" dirty="0" smtClean="0"/>
              <a:t>aggression </a:t>
            </a:r>
            <a:r>
              <a:rPr lang="en-US" sz="3600" dirty="0" smtClean="0"/>
              <a:t>against</a:t>
            </a:r>
            <a:r>
              <a:rPr lang="en-US" sz="3600" dirty="0" smtClean="0"/>
              <a:t> </a:t>
            </a:r>
            <a:r>
              <a:rPr lang="en-US" sz="3600" dirty="0"/>
              <a:t>Jews as well.</a:t>
            </a:r>
          </a:p>
          <a:p>
            <a:pPr algn="just"/>
            <a:endParaRPr lang="en-US" sz="3600" dirty="0"/>
          </a:p>
          <a:p>
            <a:pPr algn="just"/>
            <a:r>
              <a:rPr lang="en-US" sz="3600" dirty="0"/>
              <a:t>Some Africans of Jewish origin are the subject of hate messages. There are some who are called "brothers of Judas Iscariot", and so on.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939678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27687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Do </a:t>
            </a:r>
            <a:r>
              <a:rPr lang="en-US" sz="3600" b="1" dirty="0"/>
              <a:t>African women play a role in the dissemination of hatred on social </a:t>
            </a:r>
            <a:r>
              <a:rPr lang="en-US" sz="3600" b="1" dirty="0" smtClean="0"/>
              <a:t>media?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74342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Pictures\brazil-racial-equa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628800"/>
            <a:ext cx="8620125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004048" y="5877272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Photo tiers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352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3" y="1916832"/>
            <a:ext cx="84336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Generally </a:t>
            </a:r>
            <a:r>
              <a:rPr lang="en-US" sz="3600" dirty="0"/>
              <a:t>speaking, African women are very reserved. Rather, it is men who disseminate 97% of hate speech online.</a:t>
            </a:r>
          </a:p>
          <a:p>
            <a:endParaRPr lang="en-US" sz="3600" dirty="0"/>
          </a:p>
          <a:p>
            <a:r>
              <a:rPr lang="en-US" sz="3600" dirty="0" smtClean="0"/>
              <a:t> Women </a:t>
            </a:r>
            <a:r>
              <a:rPr lang="en-US" sz="3600" dirty="0"/>
              <a:t>just like or comment.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5233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24744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According </a:t>
            </a:r>
            <a:r>
              <a:rPr lang="en-US" sz="3600" dirty="0"/>
              <a:t>to our study, the subjects on which African women react quickly on the </a:t>
            </a:r>
            <a:r>
              <a:rPr lang="en-US" sz="3600" dirty="0" smtClean="0"/>
              <a:t>social media </a:t>
            </a:r>
            <a:r>
              <a:rPr lang="en-US" sz="3600" dirty="0"/>
              <a:t>are: </a:t>
            </a:r>
            <a:endParaRPr lang="en-US" sz="3600" dirty="0" smtClean="0"/>
          </a:p>
          <a:p>
            <a:r>
              <a:rPr lang="en-US" sz="3600" dirty="0" smtClean="0"/>
              <a:t>-     Women's </a:t>
            </a:r>
            <a:r>
              <a:rPr lang="en-US" sz="3600" dirty="0"/>
              <a:t>rights,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B</a:t>
            </a:r>
            <a:r>
              <a:rPr lang="en-US" sz="3600" dirty="0" smtClean="0"/>
              <a:t>eauty</a:t>
            </a:r>
            <a:r>
              <a:rPr lang="en-US" sz="3600" dirty="0"/>
              <a:t>,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F</a:t>
            </a:r>
            <a:r>
              <a:rPr lang="en-US" sz="3600" dirty="0" smtClean="0"/>
              <a:t>ashion</a:t>
            </a:r>
            <a:r>
              <a:rPr lang="en-US" sz="3600" dirty="0"/>
              <a:t>,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Entrepreneurship, romantic relationships, etc.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9006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844824"/>
            <a:ext cx="7344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In </a:t>
            </a:r>
            <a:r>
              <a:rPr lang="en-US" sz="3600" dirty="0"/>
              <a:t>Africa, relations between democracy and social </a:t>
            </a:r>
            <a:r>
              <a:rPr lang="en-US" sz="3600" dirty="0" smtClean="0"/>
              <a:t>media </a:t>
            </a:r>
            <a:r>
              <a:rPr lang="en-US" sz="3600" dirty="0"/>
              <a:t>are still </a:t>
            </a:r>
            <a:r>
              <a:rPr lang="en-US" sz="3600" dirty="0" smtClean="0"/>
              <a:t>tense.</a:t>
            </a:r>
            <a:endParaRPr lang="en-US" sz="3600" dirty="0"/>
          </a:p>
          <a:p>
            <a:pPr algn="just"/>
            <a:endParaRPr lang="en-US" sz="3600" dirty="0"/>
          </a:p>
          <a:p>
            <a:pPr algn="just"/>
            <a:r>
              <a:rPr lang="en-US" sz="3600" dirty="0"/>
              <a:t>The behaviors of one and the other are hardly compatible. They live at loggerheads.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792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7774" y="1844824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In </a:t>
            </a:r>
            <a:r>
              <a:rPr lang="en-US" sz="3600" dirty="0"/>
              <a:t>the DRC, for example, women are less present on social </a:t>
            </a:r>
            <a:r>
              <a:rPr lang="en-US" sz="3600" dirty="0" smtClean="0"/>
              <a:t>media </a:t>
            </a:r>
            <a:r>
              <a:rPr lang="en-US" sz="3600" dirty="0"/>
              <a:t>than men. 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We noticed that, </a:t>
            </a:r>
            <a:r>
              <a:rPr lang="en-US" sz="3600" dirty="0"/>
              <a:t>the African woman spreads hatred and fake news less </a:t>
            </a:r>
            <a:r>
              <a:rPr lang="en-US" sz="3600" dirty="0" smtClean="0"/>
              <a:t>than </a:t>
            </a:r>
            <a:r>
              <a:rPr lang="en-US" sz="3600" dirty="0"/>
              <a:t>men.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22798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Estimates </a:t>
            </a:r>
            <a:r>
              <a:rPr lang="en-US" b="1" dirty="0"/>
              <a:t>of women connected to social </a:t>
            </a:r>
            <a:r>
              <a:rPr lang="en-US" b="1" dirty="0" smtClean="0"/>
              <a:t>media </a:t>
            </a:r>
            <a:r>
              <a:rPr lang="en-US" b="1" dirty="0"/>
              <a:t>in the DRC</a:t>
            </a:r>
            <a:endParaRPr lang="fr-FR" b="1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87290061"/>
              </p:ext>
            </p:extLst>
          </p:nvPr>
        </p:nvGraphicFramePr>
        <p:xfrm>
          <a:off x="1547664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51828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640960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582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</a:t>
            </a:r>
            <a:r>
              <a:rPr lang="en-US" b="1" dirty="0" smtClean="0"/>
              <a:t>ate speech </a:t>
            </a:r>
            <a:r>
              <a:rPr lang="en-US" b="1" dirty="0"/>
              <a:t>from Africans in the </a:t>
            </a:r>
            <a:r>
              <a:rPr lang="en-US" b="1" dirty="0" smtClean="0"/>
              <a:t>diaspora (USA, Europe)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2060848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Congolese</a:t>
            </a:r>
            <a:r>
              <a:rPr lang="en-US" sz="3600" dirty="0"/>
              <a:t>, Cameroonians, </a:t>
            </a:r>
            <a:r>
              <a:rPr lang="en-US" sz="3600" dirty="0" err="1"/>
              <a:t>Ivorians</a:t>
            </a:r>
            <a:r>
              <a:rPr lang="en-US" sz="3600" dirty="0"/>
              <a:t>, Guineans, Chadians, etc., living in Europe or the United States, make </a:t>
            </a:r>
            <a:r>
              <a:rPr lang="en-US" sz="3600" dirty="0" smtClean="0"/>
              <a:t>live Facebook </a:t>
            </a:r>
            <a:r>
              <a:rPr lang="en-US" sz="3600" dirty="0"/>
              <a:t>every week where they insult and attack ethnic groups and personalities from their countries of origin. Their videos are </a:t>
            </a:r>
            <a:r>
              <a:rPr lang="en-US" sz="3600" dirty="0" smtClean="0"/>
              <a:t>shared </a:t>
            </a:r>
            <a:r>
              <a:rPr lang="en-US" sz="3600" dirty="0"/>
              <a:t>on their </a:t>
            </a:r>
            <a:r>
              <a:rPr lang="en-US" sz="3600" dirty="0" smtClean="0"/>
              <a:t>YouTube channels very popular </a:t>
            </a:r>
            <a:r>
              <a:rPr lang="en-US" sz="3600" dirty="0"/>
              <a:t>in Africa.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521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976081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These </a:t>
            </a:r>
            <a:r>
              <a:rPr lang="en-US" sz="3600" dirty="0"/>
              <a:t>Africans in the diaspora are taking advantage of the strong freedom of expression in Europe to abuse. This is because they know that in the West they are </a:t>
            </a:r>
            <a:r>
              <a:rPr lang="en-US" sz="3600" dirty="0" smtClean="0"/>
              <a:t>saf</a:t>
            </a:r>
            <a:r>
              <a:rPr lang="en-US" sz="3600" dirty="0" smtClean="0"/>
              <a:t>e </a:t>
            </a:r>
            <a:r>
              <a:rPr lang="en-US" sz="3600" dirty="0"/>
              <a:t>from legal action by their countries of origin.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59390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en-US" b="1" dirty="0" smtClean="0"/>
              <a:t>This </a:t>
            </a:r>
            <a:r>
              <a:rPr lang="en-US" b="1" dirty="0"/>
              <a:t>guy is a Congolese based in Belgium. On You Tube, he </a:t>
            </a:r>
            <a:r>
              <a:rPr lang="en-US" b="1" dirty="0" smtClean="0"/>
              <a:t>insults </a:t>
            </a:r>
            <a:r>
              <a:rPr lang="en-US" b="1" dirty="0"/>
              <a:t>his compatriots</a:t>
            </a:r>
            <a:endParaRPr lang="fr-F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63775"/>
            <a:ext cx="7019925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19872" y="2996952"/>
            <a:ext cx="134381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11323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</a:t>
            </a:r>
            <a:r>
              <a:rPr lang="en-US" b="1" dirty="0"/>
              <a:t>NGOs do research on hate </a:t>
            </a:r>
            <a:r>
              <a:rPr lang="en-US" b="1" dirty="0" smtClean="0"/>
              <a:t>speech </a:t>
            </a:r>
            <a:r>
              <a:rPr lang="en-US" b="1" dirty="0"/>
              <a:t>in Africa?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1916832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About </a:t>
            </a:r>
            <a:r>
              <a:rPr lang="en-US" sz="3600" dirty="0"/>
              <a:t>research, to our knowledge, to date, only Africa Sans </a:t>
            </a:r>
            <a:r>
              <a:rPr lang="en-US" sz="3600" dirty="0" err="1"/>
              <a:t>Haine</a:t>
            </a:r>
            <a:r>
              <a:rPr lang="en-US" sz="3600" dirty="0"/>
              <a:t> and Internews Côte d'Ivoire </a:t>
            </a:r>
            <a:r>
              <a:rPr lang="en-US" sz="3600" dirty="0" smtClean="0"/>
              <a:t>do research on hate </a:t>
            </a:r>
            <a:r>
              <a:rPr lang="en-US" sz="3600" dirty="0"/>
              <a:t>speech in Africa on an ongoing basis. </a:t>
            </a:r>
            <a:r>
              <a:rPr lang="en-US" sz="3600" dirty="0" smtClean="0"/>
              <a:t>With </a:t>
            </a:r>
            <a:r>
              <a:rPr lang="en-US" sz="3600" dirty="0"/>
              <a:t>monitoring reports every week or every month. </a:t>
            </a:r>
            <a:endParaRPr lang="en-US" sz="3600" dirty="0" smtClean="0"/>
          </a:p>
          <a:p>
            <a:pPr algn="just"/>
            <a:endParaRPr lang="en-US" sz="3600" dirty="0"/>
          </a:p>
          <a:p>
            <a:pPr algn="just"/>
            <a:r>
              <a:rPr lang="en-US" sz="3600" dirty="0" smtClean="0"/>
              <a:t>Other </a:t>
            </a:r>
            <a:r>
              <a:rPr lang="en-US" sz="3600" dirty="0"/>
              <a:t>NGOs do this, but </a:t>
            </a:r>
            <a:r>
              <a:rPr lang="en-US" sz="3600" dirty="0" smtClean="0"/>
              <a:t>rare</a:t>
            </a:r>
            <a:r>
              <a:rPr lang="en-US" sz="3600" dirty="0" smtClean="0"/>
              <a:t>ly.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03128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mail.google.com/mail/u/0/h/w2gzjgwnif4p/?view=att&amp;th=17ca8ebeb037c278&amp;attid=0.0.1&amp;disp=emb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https://mail.google.com/mail/u/0/h/w2gzjgwnif4p/?view=att&amp;th=17ca8ebeb037c278&amp;attid=0.0.1&amp;disp=emb&amp;zw&amp;atsh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" name="AutoShape 6" descr="https://mail.google.com/mail/u/0/h/w2gzjgwnif4p/?view=att&amp;th=17ca8ebeb037c278&amp;attid=0.0.1&amp;disp=emb&amp;zw&amp;atsh=1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" name="AutoShape 8" descr="https://mail.google.com/mail/u/0/h/w2gzjgwnif4p/?view=att&amp;th=17ca8ebeb037c278&amp;attid=0.0.1&amp;disp=emb&amp;zw&amp;atsh=1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2976"/>
            <a:ext cx="4608512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 descr="Africa Sans H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56792"/>
            <a:ext cx="2751857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59832" y="2350882"/>
            <a:ext cx="36134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Africa Sans Haine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6136" y="4653136"/>
            <a:ext cx="24336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Côte d’Ivoire</a:t>
            </a:r>
            <a:endParaRPr lang="fr-FR" sz="3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5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challenges of </a:t>
            </a:r>
            <a:r>
              <a:rPr lang="en-US" b="1" dirty="0" smtClean="0"/>
              <a:t>fighting </a:t>
            </a:r>
            <a:r>
              <a:rPr lang="en-US" b="1" dirty="0"/>
              <a:t>hate speech in Africa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03040" y="2294751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 smtClean="0"/>
              <a:t>1. </a:t>
            </a:r>
            <a:r>
              <a:rPr lang="en-US" sz="3200" dirty="0" smtClean="0"/>
              <a:t>African </a:t>
            </a:r>
            <a:r>
              <a:rPr lang="en-US" sz="3200" dirty="0"/>
              <a:t>states, the media and NGOs do not take the issue of hate </a:t>
            </a:r>
            <a:r>
              <a:rPr lang="en-US" sz="3200" dirty="0" smtClean="0"/>
              <a:t>speech seriously </a:t>
            </a:r>
            <a:r>
              <a:rPr lang="en-US" sz="3200" dirty="0"/>
              <a:t>in </a:t>
            </a:r>
            <a:r>
              <a:rPr lang="en-US" sz="3200" dirty="0" smtClean="0"/>
              <a:t>Africa;</a:t>
            </a:r>
            <a:endParaRPr lang="en-US" sz="3200" dirty="0"/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2. Despite </a:t>
            </a:r>
            <a:r>
              <a:rPr lang="en-US" sz="3200" dirty="0" smtClean="0"/>
              <a:t>several</a:t>
            </a:r>
            <a:r>
              <a:rPr lang="en-US" sz="3200" dirty="0" smtClean="0"/>
              <a:t> </a:t>
            </a:r>
            <a:r>
              <a:rPr lang="en-US" sz="3200" dirty="0"/>
              <a:t>reports, Facebook, Twitter and other social networks rarely remove reported hate messages. It stays on their platforms for weeks or even months and people keep sharing;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1728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628800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/>
              <a:t>On Facebook, for example, some groups and pages contain only hateful </a:t>
            </a:r>
            <a:r>
              <a:rPr lang="en-US" sz="3200" dirty="0" smtClean="0"/>
              <a:t>content;</a:t>
            </a:r>
            <a:endParaRPr lang="en-US" sz="3200" dirty="0"/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In addition, hate speech outnumber Fake News on Facebook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09463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340768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/>
              <a:t>Social media</a:t>
            </a:r>
            <a:r>
              <a:rPr lang="en-US" sz="3600" dirty="0" smtClean="0"/>
              <a:t> </a:t>
            </a:r>
            <a:r>
              <a:rPr lang="en-US" sz="3600" dirty="0"/>
              <a:t>in Africa mean excessive freedom of expression, sanctioned by hate speech, fake news, </a:t>
            </a:r>
            <a:r>
              <a:rPr lang="en-US" sz="3600" dirty="0" smtClean="0"/>
              <a:t>disinformation </a:t>
            </a:r>
            <a:r>
              <a:rPr lang="en-US" sz="3600" dirty="0"/>
              <a:t>...</a:t>
            </a:r>
          </a:p>
          <a:p>
            <a:endParaRPr lang="en-US" sz="3600" dirty="0"/>
          </a:p>
          <a:p>
            <a:r>
              <a:rPr lang="en-US" sz="3600" dirty="0" smtClean="0"/>
              <a:t>On the other hand, African democracy is </a:t>
            </a:r>
            <a:r>
              <a:rPr lang="en-US" sz="3600" dirty="0"/>
              <a:t>made up of coups, bad elections, constitutional violations and dictatorship.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69470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542475005"/>
              </p:ext>
            </p:extLst>
          </p:nvPr>
        </p:nvGraphicFramePr>
        <p:xfrm>
          <a:off x="395536" y="980728"/>
          <a:ext cx="835292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981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196752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/>
              <a:t>In </a:t>
            </a:r>
            <a:r>
              <a:rPr lang="en-US" sz="3200" dirty="0"/>
              <a:t>several African countries, there are no specific laws against hate speech. </a:t>
            </a:r>
            <a:r>
              <a:rPr lang="en-US" sz="3200" dirty="0" smtClean="0"/>
              <a:t>That is why </a:t>
            </a:r>
            <a:r>
              <a:rPr lang="en-US" sz="3200" dirty="0"/>
              <a:t>it is difficult to </a:t>
            </a:r>
            <a:r>
              <a:rPr lang="en-US" sz="3200" dirty="0" smtClean="0"/>
              <a:t>repress </a:t>
            </a:r>
            <a:r>
              <a:rPr lang="en-US" sz="3200" dirty="0"/>
              <a:t>the authors of such speeches;</a:t>
            </a:r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The perpetrators of hate speech are sometimes protected because they belong to the party in power, to the </a:t>
            </a:r>
            <a:r>
              <a:rPr lang="en-US" sz="3200" dirty="0" smtClean="0"/>
              <a:t>ethnic group </a:t>
            </a:r>
            <a:r>
              <a:rPr lang="en-US" sz="3200" dirty="0"/>
              <a:t>of such and such </a:t>
            </a:r>
            <a:r>
              <a:rPr lang="en-US" sz="3200" dirty="0" smtClean="0"/>
              <a:t>authority </a:t>
            </a:r>
            <a:r>
              <a:rPr lang="en-US" sz="3200" dirty="0"/>
              <a:t>... This </a:t>
            </a:r>
            <a:r>
              <a:rPr lang="en-US" sz="3200" dirty="0" smtClean="0"/>
              <a:t>encourages </a:t>
            </a:r>
            <a:r>
              <a:rPr lang="en-US" sz="3200" dirty="0"/>
              <a:t>impunity.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94778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Our </a:t>
            </a:r>
            <a:r>
              <a:rPr lang="fr-FR" b="1" dirty="0" err="1"/>
              <a:t>needs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95536" y="2009067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/>
              <a:t>- </a:t>
            </a:r>
            <a:r>
              <a:rPr lang="en-US" sz="3600" dirty="0" smtClean="0"/>
              <a:t>Strengthen </a:t>
            </a:r>
            <a:r>
              <a:rPr lang="en-US" sz="3600" dirty="0"/>
              <a:t>the capacities of NGOs in the fight against hate speech;</a:t>
            </a:r>
          </a:p>
          <a:p>
            <a:r>
              <a:rPr lang="en-US" sz="3600" dirty="0"/>
              <a:t>- Support these NGOs;</a:t>
            </a:r>
          </a:p>
          <a:p>
            <a:r>
              <a:rPr lang="en-US" sz="3600" dirty="0"/>
              <a:t>- Organize awareness campaigns for young people online and offline</a:t>
            </a:r>
          </a:p>
          <a:p>
            <a:r>
              <a:rPr lang="en-US" sz="3600" dirty="0"/>
              <a:t>- Etc.</a:t>
            </a:r>
            <a:r>
              <a:rPr lang="fr-FR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231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2851" y="2204864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Are </a:t>
            </a:r>
            <a:r>
              <a:rPr lang="en-US" sz="4000" b="1" dirty="0"/>
              <a:t>social </a:t>
            </a:r>
            <a:r>
              <a:rPr lang="en-US" sz="4000" b="1" dirty="0" smtClean="0"/>
              <a:t>media </a:t>
            </a:r>
            <a:r>
              <a:rPr lang="en-US" sz="4000" b="1" dirty="0"/>
              <a:t>helping democracy or destroying it in Africa?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71766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4515" y="1628800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/>
              <a:t>For us, the </a:t>
            </a:r>
            <a:r>
              <a:rPr lang="en-US" sz="3200" b="1" dirty="0"/>
              <a:t>answer to this question </a:t>
            </a:r>
            <a:r>
              <a:rPr lang="en-US" sz="3200" b="1" dirty="0" smtClean="0"/>
              <a:t>is </a:t>
            </a:r>
            <a:r>
              <a:rPr lang="en-US" sz="3200" b="1" dirty="0"/>
              <a:t>50-50 </a:t>
            </a:r>
            <a:endParaRPr lang="en-US" sz="3200" b="1" dirty="0" smtClean="0"/>
          </a:p>
          <a:p>
            <a:pPr algn="just"/>
            <a:endParaRPr lang="en-US" sz="3200" dirty="0"/>
          </a:p>
          <a:p>
            <a:pPr algn="just"/>
            <a:r>
              <a:rPr lang="en-US" sz="3200" dirty="0" smtClean="0"/>
              <a:t>Yes</a:t>
            </a:r>
            <a:r>
              <a:rPr lang="en-US" sz="3200" dirty="0"/>
              <a:t>, social </a:t>
            </a:r>
            <a:r>
              <a:rPr lang="en-US" sz="3200" dirty="0" smtClean="0"/>
              <a:t>media </a:t>
            </a:r>
            <a:r>
              <a:rPr lang="en-US" sz="3200" dirty="0"/>
              <a:t>are very important to protect democracy in Africa. Almost all </a:t>
            </a:r>
            <a:r>
              <a:rPr lang="en-US" sz="3200" dirty="0" smtClean="0"/>
              <a:t>of African </a:t>
            </a:r>
            <a:r>
              <a:rPr lang="en-US" sz="3200" dirty="0"/>
              <a:t>countries have instituted policies that severely restrict public freedoms, especially freedom of expression.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05860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04554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Peaceful demonstrations </a:t>
            </a:r>
            <a:r>
              <a:rPr lang="en-US" sz="3200" dirty="0"/>
              <a:t>are still repressed in Africa. State radios and televisions belong only to officials: president, ministers, </a:t>
            </a:r>
            <a:r>
              <a:rPr lang="en-US" sz="3200" dirty="0" smtClean="0"/>
              <a:t>MP, </a:t>
            </a:r>
            <a:r>
              <a:rPr lang="en-US" sz="3200" dirty="0"/>
              <a:t>etc. Opinions are oriented in the sense of flattering the regime in place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pPr algn="just"/>
            <a:r>
              <a:rPr lang="en-US" sz="3200" dirty="0" smtClean="0"/>
              <a:t>So, </a:t>
            </a:r>
            <a:r>
              <a:rPr lang="en-US" sz="3200" dirty="0"/>
              <a:t>social </a:t>
            </a:r>
            <a:r>
              <a:rPr lang="en-US" sz="3200" dirty="0" smtClean="0"/>
              <a:t>media</a:t>
            </a:r>
            <a:r>
              <a:rPr lang="en-US" sz="3200" dirty="0" smtClean="0"/>
              <a:t> </a:t>
            </a:r>
            <a:r>
              <a:rPr lang="en-US" sz="3200" dirty="0"/>
              <a:t>are therefore an excellent alternative </a:t>
            </a:r>
            <a:r>
              <a:rPr lang="en-US" sz="3200" dirty="0" smtClean="0"/>
              <a:t>for</a:t>
            </a:r>
            <a:r>
              <a:rPr lang="en-US" sz="3200" dirty="0" smtClean="0"/>
              <a:t> </a:t>
            </a:r>
            <a:r>
              <a:rPr lang="en-US" sz="3200" dirty="0"/>
              <a:t>Africans </a:t>
            </a:r>
            <a:r>
              <a:rPr lang="en-US" sz="3200" dirty="0" smtClean="0"/>
              <a:t>to freely </a:t>
            </a:r>
            <a:r>
              <a:rPr lang="en-US" sz="3200" dirty="0"/>
              <a:t>express their opinions on the way their countries are managed. They denounce what is wrong and it is very good for democracy.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76529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938" y="1700808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In </a:t>
            </a:r>
            <a:r>
              <a:rPr lang="en-US" sz="3600" dirty="0"/>
              <a:t>contrast, social media undermines democracy because it has become the bastion of fake news, disinformation and hate speech. </a:t>
            </a:r>
            <a:endParaRPr lang="en-US" sz="3600" dirty="0" smtClean="0"/>
          </a:p>
          <a:p>
            <a:pPr algn="just"/>
            <a:endParaRPr lang="en-US" sz="3600" dirty="0"/>
          </a:p>
          <a:p>
            <a:pPr algn="just"/>
            <a:r>
              <a:rPr lang="en-US" sz="3600" dirty="0" smtClean="0"/>
              <a:t>They </a:t>
            </a:r>
            <a:r>
              <a:rPr lang="en-US" sz="3600" dirty="0"/>
              <a:t>have become a privileged ground </a:t>
            </a:r>
            <a:r>
              <a:rPr lang="en-US" sz="3600" dirty="0" smtClean="0"/>
              <a:t>for </a:t>
            </a:r>
            <a:r>
              <a:rPr lang="en-US" sz="3600" dirty="0"/>
              <a:t>insults, racism, xenophobia, </a:t>
            </a:r>
            <a:r>
              <a:rPr lang="en-US" sz="3600" dirty="0" smtClean="0"/>
              <a:t>incitement </a:t>
            </a:r>
            <a:r>
              <a:rPr lang="en-US" sz="3600" dirty="0" smtClean="0"/>
              <a:t>to</a:t>
            </a:r>
            <a:r>
              <a:rPr lang="en-US" sz="3600" dirty="0" smtClean="0"/>
              <a:t> </a:t>
            </a:r>
            <a:r>
              <a:rPr lang="en-US" sz="3600" dirty="0"/>
              <a:t>violence, murders ...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23831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772816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And </a:t>
            </a:r>
            <a:r>
              <a:rPr lang="en-US" sz="3600" dirty="0"/>
              <a:t>this is where INACH and its member organizations have their role to play to moralize social </a:t>
            </a:r>
            <a:r>
              <a:rPr lang="en-US" sz="3600" dirty="0" smtClean="0"/>
              <a:t>media</a:t>
            </a:r>
            <a:r>
              <a:rPr lang="en-US" sz="3600" dirty="0" smtClean="0"/>
              <a:t> </a:t>
            </a:r>
            <a:r>
              <a:rPr lang="en-US" sz="3600" dirty="0"/>
              <a:t>and protect democracy.</a:t>
            </a:r>
            <a:endParaRPr lang="fr-FR" sz="3600" dirty="0"/>
          </a:p>
          <a:p>
            <a:pPr algn="just"/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8764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fricasanshaine.org/wp-content/uploads/2021/02/2021_02_03_15.24.00_edit-647x4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99288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9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b="1" dirty="0" err="1" smtClean="0"/>
              <a:t>Thank</a:t>
            </a:r>
            <a:r>
              <a:rPr lang="fr-FR" sz="5400" b="1" dirty="0" smtClean="0"/>
              <a:t> </a:t>
            </a:r>
            <a:r>
              <a:rPr lang="fr-FR" sz="5400" b="1" dirty="0" err="1"/>
              <a:t>you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11760" y="4221088"/>
            <a:ext cx="6336704" cy="1473200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tx1"/>
                </a:solidFill>
              </a:rPr>
              <a:t>Jean-Hubert Bondo</a:t>
            </a:r>
            <a:r>
              <a:rPr lang="fr-FR" sz="2400" b="1" dirty="0">
                <a:solidFill>
                  <a:schemeClr val="tx1"/>
                </a:solidFill>
              </a:rPr>
              <a:t/>
            </a:r>
            <a:br>
              <a:rPr lang="fr-FR" sz="2400" b="1" dirty="0">
                <a:solidFill>
                  <a:schemeClr val="tx1"/>
                </a:solidFill>
              </a:rPr>
            </a:br>
            <a:r>
              <a:rPr lang="fr-FR" sz="2400" b="1" dirty="0" smtClean="0">
                <a:solidFill>
                  <a:schemeClr val="tx1"/>
                </a:solidFill>
              </a:rPr>
              <a:t>Africa </a:t>
            </a:r>
            <a:r>
              <a:rPr lang="fr-FR" sz="2400" b="1" dirty="0">
                <a:solidFill>
                  <a:schemeClr val="tx1"/>
                </a:solidFill>
              </a:rPr>
              <a:t>Sans Haine</a:t>
            </a:r>
            <a:endParaRPr lang="fr-FR" sz="2400" dirty="0">
              <a:solidFill>
                <a:schemeClr val="tx1"/>
              </a:solidFill>
            </a:endParaRPr>
          </a:p>
          <a:p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</a:rPr>
              <a:t> Democratic Republic of the </a:t>
            </a:r>
            <a:r>
              <a:rPr lang="fr-FR" sz="2400" b="1" dirty="0">
                <a:solidFill>
                  <a:schemeClr val="tx1"/>
                </a:solidFill>
              </a:rPr>
              <a:t>Congo</a:t>
            </a:r>
            <a:endParaRPr lang="fr-FR" sz="2400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0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789040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This </a:t>
            </a:r>
            <a:r>
              <a:rPr lang="en-US" sz="3600" dirty="0"/>
              <a:t>image </a:t>
            </a:r>
            <a:r>
              <a:rPr lang="en-US" sz="3600" dirty="0" smtClean="0"/>
              <a:t>shows </a:t>
            </a:r>
            <a:r>
              <a:rPr lang="en-US" sz="3600" dirty="0"/>
              <a:t>the tumultuous relationship between social media and democracy in Africa</a:t>
            </a:r>
            <a:endParaRPr lang="fr-FR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4744"/>
            <a:ext cx="5904656" cy="295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00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043608" y="3105835"/>
            <a:ext cx="7344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 err="1" smtClean="0"/>
              <a:t>Here</a:t>
            </a:r>
            <a:r>
              <a:rPr lang="fr-FR" sz="4000" b="1" dirty="0" smtClean="0"/>
              <a:t> are </a:t>
            </a:r>
            <a:r>
              <a:rPr lang="en-US" sz="4000" b="1" dirty="0"/>
              <a:t>s</a:t>
            </a:r>
            <a:r>
              <a:rPr lang="en-US" sz="4000" b="1" dirty="0" smtClean="0"/>
              <a:t>ome </a:t>
            </a:r>
            <a:r>
              <a:rPr lang="en-US" sz="4000" b="1" dirty="0"/>
              <a:t>figures to understand social </a:t>
            </a:r>
            <a:r>
              <a:rPr lang="en-US" sz="4000" b="1" dirty="0" smtClean="0"/>
              <a:t>media </a:t>
            </a:r>
            <a:r>
              <a:rPr lang="en-US" sz="4000" b="1" dirty="0"/>
              <a:t>in Africa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9812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4930" y="1700808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According </a:t>
            </a:r>
            <a:r>
              <a:rPr lang="en-US" sz="3600" dirty="0"/>
              <a:t>to </a:t>
            </a:r>
            <a:r>
              <a:rPr lang="en-US" sz="3600" dirty="0" smtClean="0"/>
              <a:t>statistics </a:t>
            </a:r>
            <a:r>
              <a:rPr lang="en-US" sz="3600" dirty="0"/>
              <a:t>of October 26, 2021, Africa has a population of 1,387,012,900.</a:t>
            </a:r>
          </a:p>
          <a:p>
            <a:endParaRPr lang="en-US" sz="3600" dirty="0"/>
          </a:p>
          <a:p>
            <a:r>
              <a:rPr lang="en-US" sz="3600" dirty="0"/>
              <a:t>46% of the African population uses the Internet, or 634,863,000 people (statistics March 2021).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65792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 </a:t>
            </a:r>
            <a:r>
              <a:rPr lang="en-US" b="1" dirty="0" smtClean="0"/>
              <a:t>Internet users in Africa </a:t>
            </a:r>
            <a:r>
              <a:rPr lang="en-US" b="1" dirty="0"/>
              <a:t>around the world (statistics for July 2021)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61597"/>
              </p:ext>
            </p:extLst>
          </p:nvPr>
        </p:nvGraphicFramePr>
        <p:xfrm>
          <a:off x="755576" y="1700808"/>
          <a:ext cx="79208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828545">
                <a:tc>
                  <a:txBody>
                    <a:bodyPr/>
                    <a:lstStyle/>
                    <a:p>
                      <a:pPr algn="ctr"/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</a:rPr>
                        <a:t>REGIONS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NUMBER OF USERS IN PERCENTAGE</a:t>
                      </a:r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0345">
                <a:tc>
                  <a:txBody>
                    <a:bodyPr/>
                    <a:lstStyle/>
                    <a:p>
                      <a:pPr algn="ctr"/>
                      <a:endParaRPr lang="fr-FR" sz="2400" b="1" dirty="0" smtClean="0"/>
                    </a:p>
                    <a:p>
                      <a:pPr algn="ctr"/>
                      <a:r>
                        <a:rPr lang="fr-FR" sz="2400" b="1" dirty="0" smtClean="0"/>
                        <a:t>ASIA</a:t>
                      </a:r>
                      <a:endParaRPr lang="fr-FR" sz="2400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1" dirty="0" smtClean="0"/>
                    </a:p>
                    <a:p>
                      <a:pPr algn="ctr"/>
                      <a:r>
                        <a:rPr lang="fr-FR" sz="2400" b="1" dirty="0" smtClean="0"/>
                        <a:t>50,3 %</a:t>
                      </a:r>
                      <a:endParaRPr lang="fr-FR" sz="2400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730345">
                <a:tc>
                  <a:txBody>
                    <a:bodyPr/>
                    <a:lstStyle/>
                    <a:p>
                      <a:pPr algn="ctr"/>
                      <a:endParaRPr lang="fr-FR" sz="2400" b="1" dirty="0" smtClean="0"/>
                    </a:p>
                    <a:p>
                      <a:pPr algn="ctr"/>
                      <a:r>
                        <a:rPr lang="fr-FR" sz="2400" b="1" dirty="0" smtClean="0"/>
                        <a:t>EUROPE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b="1" dirty="0" smtClean="0"/>
                    </a:p>
                    <a:p>
                      <a:pPr algn="ctr"/>
                      <a:r>
                        <a:rPr lang="fr-FR" sz="2400" b="1" dirty="0" smtClean="0"/>
                        <a:t>15,9%</a:t>
                      </a:r>
                      <a:endParaRPr lang="fr-FR" sz="2400" b="1" dirty="0"/>
                    </a:p>
                  </a:txBody>
                  <a:tcPr/>
                </a:tc>
              </a:tr>
              <a:tr h="730345">
                <a:tc>
                  <a:txBody>
                    <a:bodyPr/>
                    <a:lstStyle/>
                    <a:p>
                      <a:pPr algn="ctr"/>
                      <a:endParaRPr lang="fr-FR" sz="2400" b="1" dirty="0" smtClean="0"/>
                    </a:p>
                    <a:p>
                      <a:pPr algn="ctr"/>
                      <a:r>
                        <a:rPr lang="fr-FR" sz="2400" b="1" dirty="0" smtClean="0"/>
                        <a:t>AFRICA</a:t>
                      </a:r>
                      <a:endParaRPr lang="fr-FR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1" dirty="0" smtClean="0"/>
                    </a:p>
                    <a:p>
                      <a:pPr algn="ctr"/>
                      <a:r>
                        <a:rPr lang="fr-FR" sz="2400" b="1" dirty="0" smtClean="0"/>
                        <a:t>11,5%</a:t>
                      </a:r>
                      <a:endParaRPr lang="fr-FR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30345">
                <a:tc>
                  <a:txBody>
                    <a:bodyPr/>
                    <a:lstStyle/>
                    <a:p>
                      <a:pPr algn="ctr"/>
                      <a:endParaRPr lang="fr-FR" sz="2000" b="1" dirty="0" smtClean="0"/>
                    </a:p>
                    <a:p>
                      <a:pPr algn="ctr"/>
                      <a:r>
                        <a:rPr lang="fr-FR" sz="2000" b="1" dirty="0" smtClean="0"/>
                        <a:t>LATIN</a:t>
                      </a:r>
                      <a:r>
                        <a:rPr lang="fr-FR" sz="2000" b="1" baseline="0" dirty="0" smtClean="0"/>
                        <a:t> </a:t>
                      </a:r>
                      <a:r>
                        <a:rPr lang="fr-FR" sz="2000" b="1" dirty="0" smtClean="0"/>
                        <a:t>AMERICA /CARIBBEAN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 smtClean="0"/>
                    </a:p>
                    <a:p>
                      <a:pPr algn="ctr"/>
                      <a:r>
                        <a:rPr lang="fr-FR" sz="2400" b="1" dirty="0" smtClean="0"/>
                        <a:t>10,1%</a:t>
                      </a:r>
                      <a:endParaRPr lang="fr-FR" sz="2400" b="1" dirty="0"/>
                    </a:p>
                  </a:txBody>
                  <a:tcPr/>
                </a:tc>
              </a:tr>
              <a:tr h="730345">
                <a:tc>
                  <a:txBody>
                    <a:bodyPr/>
                    <a:lstStyle/>
                    <a:p>
                      <a:pPr algn="ctr"/>
                      <a:endParaRPr lang="fr-FR" sz="2400" b="1" dirty="0" smtClean="0"/>
                    </a:p>
                    <a:p>
                      <a:pPr algn="ctr"/>
                      <a:r>
                        <a:rPr lang="fr-FR" sz="2400" b="1" dirty="0" smtClean="0"/>
                        <a:t>NORTH AMERICA</a:t>
                      </a:r>
                      <a:endParaRPr lang="fr-FR" sz="24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1" dirty="0" smtClean="0"/>
                    </a:p>
                    <a:p>
                      <a:pPr algn="ctr"/>
                      <a:r>
                        <a:rPr lang="fr-FR" sz="2400" b="1" dirty="0" smtClean="0"/>
                        <a:t>7,6%</a:t>
                      </a:r>
                      <a:endParaRPr lang="fr-FR" sz="24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17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African </a:t>
            </a:r>
            <a:r>
              <a:rPr lang="fr-FR" b="1" dirty="0"/>
              <a:t>social media </a:t>
            </a:r>
            <a:r>
              <a:rPr lang="fr-FR" b="1" dirty="0" err="1"/>
              <a:t>users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971600" y="234888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277,200,000</a:t>
            </a:r>
            <a:r>
              <a:rPr lang="en-US" sz="3600" dirty="0" smtClean="0"/>
              <a:t> </a:t>
            </a:r>
            <a:r>
              <a:rPr lang="en-US" sz="3600" dirty="0"/>
              <a:t>Africans use social </a:t>
            </a:r>
            <a:r>
              <a:rPr lang="en-US" sz="3600" dirty="0" smtClean="0"/>
              <a:t>media.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 smtClean="0"/>
              <a:t>NB: </a:t>
            </a:r>
            <a:r>
              <a:rPr lang="en-US" sz="3600" dirty="0"/>
              <a:t>The figures vary slightly according to the sources and the dates of their </a:t>
            </a:r>
            <a:r>
              <a:rPr lang="en-US" sz="3600" dirty="0"/>
              <a:t>publication.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715306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2951</TotalTime>
  <Words>1429</Words>
  <Application>Microsoft Office PowerPoint</Application>
  <PresentationFormat>Affichage à l'écran (4:3)</PresentationFormat>
  <Paragraphs>189</Paragraphs>
  <Slides>49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49</vt:i4>
      </vt:variant>
    </vt:vector>
  </HeadingPairs>
  <TitlesOfParts>
    <vt:vector size="50" baseType="lpstr">
      <vt:lpstr>Vagues</vt:lpstr>
      <vt:lpstr>       Contre les discours de haine en ligne  Africa Sans Haine Presentation</vt:lpstr>
      <vt:lpstr>Theme:</vt:lpstr>
      <vt:lpstr>Présentation PowerPoint</vt:lpstr>
      <vt:lpstr>Présentation PowerPoint</vt:lpstr>
      <vt:lpstr>Présentation PowerPoint</vt:lpstr>
      <vt:lpstr>  </vt:lpstr>
      <vt:lpstr>Présentation PowerPoint</vt:lpstr>
      <vt:lpstr> Internet users in Africa around the world (statistics for July 2021)</vt:lpstr>
      <vt:lpstr>African social media users</vt:lpstr>
      <vt:lpstr>Présentation PowerPoint</vt:lpstr>
      <vt:lpstr>Présentation PowerPoint</vt:lpstr>
      <vt:lpstr>Présentation PowerPoint</vt:lpstr>
      <vt:lpstr>Présentation PowerPoint</vt:lpstr>
      <vt:lpstr>In which social media is there a lot of hate speech?</vt:lpstr>
      <vt:lpstr>Présentation PowerPoint</vt:lpstr>
      <vt:lpstr>Présentation PowerPoint</vt:lpstr>
      <vt:lpstr>Instagram</vt:lpstr>
      <vt:lpstr>What age groups are using social media in Africa?</vt:lpstr>
      <vt:lpstr>Social media users by age in Africa</vt:lpstr>
      <vt:lpstr>Who publishes hate speech in Africa?</vt:lpstr>
      <vt:lpstr>Which sex shares the most hate speech in Africa?</vt:lpstr>
      <vt:lpstr>What types of hate speech are very common in Africa?</vt:lpstr>
      <vt:lpstr>The mouth is also a social media that spreads hatred. We must close it</vt:lpstr>
      <vt:lpstr>What are the sources of hate speech in Africa?</vt:lpstr>
      <vt:lpstr>Anti-Semitism also exists in Africa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Estimates of women connected to social media in the DRC</vt:lpstr>
      <vt:lpstr>Présentation PowerPoint</vt:lpstr>
      <vt:lpstr>Hate speech from Africans in the diaspora (USA, Europe)</vt:lpstr>
      <vt:lpstr>Présentation PowerPoint</vt:lpstr>
      <vt:lpstr> This guy is a Congolese based in Belgium. On You Tube, he insults his compatriots</vt:lpstr>
      <vt:lpstr>What NGOs do research on hate speech in Africa?</vt:lpstr>
      <vt:lpstr>Présentation PowerPoint</vt:lpstr>
      <vt:lpstr>The challenges of fighting hate speech in Africa</vt:lpstr>
      <vt:lpstr>Présentation PowerPoint</vt:lpstr>
      <vt:lpstr>Présentation PowerPoint</vt:lpstr>
      <vt:lpstr>Présentation PowerPoint</vt:lpstr>
      <vt:lpstr>Our needs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Présentaion Africa Sans Haine</dc:title>
  <dc:creator>user</dc:creator>
  <cp:lastModifiedBy>user</cp:lastModifiedBy>
  <cp:revision>166</cp:revision>
  <dcterms:created xsi:type="dcterms:W3CDTF">2021-10-12T09:36:24Z</dcterms:created>
  <dcterms:modified xsi:type="dcterms:W3CDTF">2021-10-30T16:17:34Z</dcterms:modified>
</cp:coreProperties>
</file>