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65" r:id="rId14"/>
    <p:sldId id="266"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34"/>
  </p:normalViewPr>
  <p:slideViewPr>
    <p:cSldViewPr snapToGrid="0" snapToObjects="1">
      <p:cViewPr varScale="1">
        <p:scale>
          <a:sx n="86" d="100"/>
          <a:sy n="86" d="100"/>
        </p:scale>
        <p:origin x="53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72554-8115-DE4A-AB7A-2F5AC154597B}" type="doc">
      <dgm:prSet loTypeId="urn:microsoft.com/office/officeart/2005/8/layout/radial2" loCatId="" qsTypeId="urn:microsoft.com/office/officeart/2005/8/quickstyle/3d4" qsCatId="3D" csTypeId="urn:microsoft.com/office/officeart/2005/8/colors/accent1_2" csCatId="accent1" phldr="1"/>
      <dgm:spPr/>
      <dgm:t>
        <a:bodyPr/>
        <a:lstStyle/>
        <a:p>
          <a:endParaRPr lang="en-GB"/>
        </a:p>
      </dgm:t>
    </dgm:pt>
    <dgm:pt modelId="{CD37FB66-CE80-7C47-9FEE-89870B5ABF9F}">
      <dgm:prSet phldrT="[Text]" custT="1"/>
      <dgm:spPr>
        <a:solidFill>
          <a:schemeClr val="accent6">
            <a:lumMod val="50000"/>
          </a:schemeClr>
        </a:solidFill>
      </dgm:spPr>
      <dgm:t>
        <a:bodyPr/>
        <a:lstStyle/>
        <a:p>
          <a:pPr algn="ctr"/>
          <a:r>
            <a:rPr lang="en-GB" sz="1400" b="1" dirty="0"/>
            <a:t>Denial</a:t>
          </a:r>
        </a:p>
      </dgm:t>
    </dgm:pt>
    <dgm:pt modelId="{93090FB2-875F-1646-8F6C-03E6618BFB14}" type="parTrans" cxnId="{408B6B37-C699-9D4B-8D57-F6CF07DB695F}">
      <dgm:prSet/>
      <dgm:spPr/>
      <dgm:t>
        <a:bodyPr/>
        <a:lstStyle/>
        <a:p>
          <a:pPr algn="l"/>
          <a:endParaRPr lang="en-GB"/>
        </a:p>
      </dgm:t>
    </dgm:pt>
    <dgm:pt modelId="{E9EBA999-3E7C-9E4D-BBA8-F5E802048E70}" type="sibTrans" cxnId="{408B6B37-C699-9D4B-8D57-F6CF07DB695F}">
      <dgm:prSet/>
      <dgm:spPr/>
      <dgm:t>
        <a:bodyPr/>
        <a:lstStyle/>
        <a:p>
          <a:pPr algn="l"/>
          <a:endParaRPr lang="en-GB"/>
        </a:p>
      </dgm:t>
    </dgm:pt>
    <dgm:pt modelId="{6C51194A-21BA-DC44-816F-996F9412D4DF}">
      <dgm:prSet phldrT="[Text]" custT="1"/>
      <dgm:spPr/>
      <dgm:t>
        <a:bodyPr/>
        <a:lstStyle/>
        <a:p>
          <a:pPr algn="l"/>
          <a:r>
            <a:rPr lang="en-GB" sz="1400" dirty="0"/>
            <a:t>Denying and/or revisionist narratives </a:t>
          </a:r>
        </a:p>
      </dgm:t>
    </dgm:pt>
    <dgm:pt modelId="{5CF8498B-75CB-0643-B07D-5616C18CBD61}" type="parTrans" cxnId="{F5E3634D-06E7-934D-95DC-8FD70D2C11BF}">
      <dgm:prSet/>
      <dgm:spPr/>
      <dgm:t>
        <a:bodyPr/>
        <a:lstStyle/>
        <a:p>
          <a:pPr algn="l"/>
          <a:endParaRPr lang="en-GB"/>
        </a:p>
      </dgm:t>
    </dgm:pt>
    <dgm:pt modelId="{CFE81F7E-6621-3E41-A38E-5374165283BD}" type="sibTrans" cxnId="{F5E3634D-06E7-934D-95DC-8FD70D2C11BF}">
      <dgm:prSet/>
      <dgm:spPr/>
      <dgm:t>
        <a:bodyPr/>
        <a:lstStyle/>
        <a:p>
          <a:pPr algn="l"/>
          <a:endParaRPr lang="en-GB"/>
        </a:p>
      </dgm:t>
    </dgm:pt>
    <dgm:pt modelId="{85137E28-FE8C-D849-922C-C1850E7CD592}">
      <dgm:prSet phldrT="[Text]" custT="1"/>
      <dgm:spPr>
        <a:solidFill>
          <a:srgbClr val="FFC000"/>
        </a:solidFill>
      </dgm:spPr>
      <dgm:t>
        <a:bodyPr/>
        <a:lstStyle/>
        <a:p>
          <a:pPr algn="ctr"/>
          <a:r>
            <a:rPr lang="en-GB" sz="1400" b="1" dirty="0">
              <a:solidFill>
                <a:schemeClr val="tx1"/>
              </a:solidFill>
            </a:rPr>
            <a:t>Distortion</a:t>
          </a:r>
        </a:p>
      </dgm:t>
    </dgm:pt>
    <dgm:pt modelId="{2A3DCF04-5EC1-4C42-9BC9-F2724911FB18}" type="parTrans" cxnId="{FF94161D-3790-1A45-BC36-F3FAE3EE3E77}">
      <dgm:prSet/>
      <dgm:spPr/>
      <dgm:t>
        <a:bodyPr/>
        <a:lstStyle/>
        <a:p>
          <a:pPr algn="l"/>
          <a:endParaRPr lang="en-GB"/>
        </a:p>
      </dgm:t>
    </dgm:pt>
    <dgm:pt modelId="{ADD8AAA0-38E5-964E-B4F1-1A778D853BF1}" type="sibTrans" cxnId="{FF94161D-3790-1A45-BC36-F3FAE3EE3E77}">
      <dgm:prSet/>
      <dgm:spPr/>
      <dgm:t>
        <a:bodyPr/>
        <a:lstStyle/>
        <a:p>
          <a:pPr algn="l"/>
          <a:endParaRPr lang="en-GB"/>
        </a:p>
      </dgm:t>
    </dgm:pt>
    <dgm:pt modelId="{65B3AF8B-E7A9-CE47-8BD5-C7C33B5FE82C}">
      <dgm:prSet phldrT="[Text]" custT="1"/>
      <dgm:spPr/>
      <dgm:t>
        <a:bodyPr/>
        <a:lstStyle/>
        <a:p>
          <a:pPr algn="l"/>
          <a:r>
            <a:rPr lang="en-GB" sz="1400" dirty="0"/>
            <a:t>Trivial, inappropriate and inflammatory comparisons</a:t>
          </a:r>
        </a:p>
      </dgm:t>
    </dgm:pt>
    <dgm:pt modelId="{6A4D025E-6FED-134E-A2A3-1B365D4B599E}" type="parTrans" cxnId="{9668CB74-1AEC-5A46-A59A-4B840ED3B103}">
      <dgm:prSet/>
      <dgm:spPr/>
      <dgm:t>
        <a:bodyPr/>
        <a:lstStyle/>
        <a:p>
          <a:pPr algn="l"/>
          <a:endParaRPr lang="en-GB"/>
        </a:p>
      </dgm:t>
    </dgm:pt>
    <dgm:pt modelId="{16AE9A73-8F61-AA4F-A934-B2DB69AEF854}" type="sibTrans" cxnId="{9668CB74-1AEC-5A46-A59A-4B840ED3B103}">
      <dgm:prSet/>
      <dgm:spPr/>
      <dgm:t>
        <a:bodyPr/>
        <a:lstStyle/>
        <a:p>
          <a:pPr algn="l"/>
          <a:endParaRPr lang="en-GB"/>
        </a:p>
      </dgm:t>
    </dgm:pt>
    <dgm:pt modelId="{9296EB7F-33B7-5F43-80E1-D5F334C27098}" type="pres">
      <dgm:prSet presAssocID="{4F272554-8115-DE4A-AB7A-2F5AC154597B}" presName="composite" presStyleCnt="0">
        <dgm:presLayoutVars>
          <dgm:chMax val="5"/>
          <dgm:dir/>
          <dgm:animLvl val="ctr"/>
          <dgm:resizeHandles val="exact"/>
        </dgm:presLayoutVars>
      </dgm:prSet>
      <dgm:spPr/>
    </dgm:pt>
    <dgm:pt modelId="{6BA415AA-1837-7E43-B51B-3704831C6961}" type="pres">
      <dgm:prSet presAssocID="{4F272554-8115-DE4A-AB7A-2F5AC154597B}" presName="cycle" presStyleCnt="0"/>
      <dgm:spPr/>
    </dgm:pt>
    <dgm:pt modelId="{DFBBF24D-757C-A94F-B576-8CF1028BD5E8}" type="pres">
      <dgm:prSet presAssocID="{4F272554-8115-DE4A-AB7A-2F5AC154597B}" presName="centerShape" presStyleCnt="0"/>
      <dgm:spPr/>
    </dgm:pt>
    <dgm:pt modelId="{7C466423-22A1-8348-BE2D-49E2520B03AE}" type="pres">
      <dgm:prSet presAssocID="{4F272554-8115-DE4A-AB7A-2F5AC154597B}" presName="connSite" presStyleLbl="node1" presStyleIdx="0" presStyleCnt="3"/>
      <dgm:spPr/>
    </dgm:pt>
    <dgm:pt modelId="{CF33E3D5-B542-8D48-BCEA-B3BC79B8B2AD}" type="pres">
      <dgm:prSet presAssocID="{4F272554-8115-DE4A-AB7A-2F5AC154597B}" presName="visibl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829B07BD-8CC1-6941-9C9F-1FAEF7BFC1AC}" type="pres">
      <dgm:prSet presAssocID="{93090FB2-875F-1646-8F6C-03E6618BFB14}" presName="Name25" presStyleLbl="parChTrans1D1" presStyleIdx="0" presStyleCnt="2"/>
      <dgm:spPr/>
    </dgm:pt>
    <dgm:pt modelId="{6EB4C8DF-40EE-3948-AB43-1D2272F84B12}" type="pres">
      <dgm:prSet presAssocID="{CD37FB66-CE80-7C47-9FEE-89870B5ABF9F}" presName="node" presStyleCnt="0"/>
      <dgm:spPr/>
    </dgm:pt>
    <dgm:pt modelId="{AA811B61-B1A4-1B4E-A476-36DC55B02AC4}" type="pres">
      <dgm:prSet presAssocID="{CD37FB66-CE80-7C47-9FEE-89870B5ABF9F}" presName="parentNode" presStyleLbl="node1" presStyleIdx="1" presStyleCnt="3" custScaleX="115928" custScaleY="107604" custLinFactNeighborX="16779" custLinFactNeighborY="8855">
        <dgm:presLayoutVars>
          <dgm:chMax val="1"/>
          <dgm:bulletEnabled val="1"/>
        </dgm:presLayoutVars>
      </dgm:prSet>
      <dgm:spPr/>
    </dgm:pt>
    <dgm:pt modelId="{5FB0E7B9-F3DA-1947-950A-B74244D70BCC}" type="pres">
      <dgm:prSet presAssocID="{CD37FB66-CE80-7C47-9FEE-89870B5ABF9F}" presName="childNode" presStyleLbl="revTx" presStyleIdx="0" presStyleCnt="2">
        <dgm:presLayoutVars>
          <dgm:bulletEnabled val="1"/>
        </dgm:presLayoutVars>
      </dgm:prSet>
      <dgm:spPr/>
    </dgm:pt>
    <dgm:pt modelId="{AF82D903-5D19-CA4E-BFBE-9D54E99BA598}" type="pres">
      <dgm:prSet presAssocID="{2A3DCF04-5EC1-4C42-9BC9-F2724911FB18}" presName="Name25" presStyleLbl="parChTrans1D1" presStyleIdx="1" presStyleCnt="2"/>
      <dgm:spPr/>
    </dgm:pt>
    <dgm:pt modelId="{EE2A9A7C-64A9-D54B-9C2A-C21B7F165ADB}" type="pres">
      <dgm:prSet presAssocID="{85137E28-FE8C-D849-922C-C1850E7CD592}" presName="node" presStyleCnt="0"/>
      <dgm:spPr/>
    </dgm:pt>
    <dgm:pt modelId="{A1916EC7-667F-324E-9EEC-6C2686D1F63E}" type="pres">
      <dgm:prSet presAssocID="{85137E28-FE8C-D849-922C-C1850E7CD592}" presName="parentNode" presStyleLbl="node1" presStyleIdx="2" presStyleCnt="3" custScaleX="120922" custScaleY="119410">
        <dgm:presLayoutVars>
          <dgm:chMax val="1"/>
          <dgm:bulletEnabled val="1"/>
        </dgm:presLayoutVars>
      </dgm:prSet>
      <dgm:spPr/>
    </dgm:pt>
    <dgm:pt modelId="{AE44FAB1-3828-164F-9EC7-C0A6E1C9B1EC}" type="pres">
      <dgm:prSet presAssocID="{85137E28-FE8C-D849-922C-C1850E7CD592}" presName="childNode" presStyleLbl="revTx" presStyleIdx="1" presStyleCnt="2">
        <dgm:presLayoutVars>
          <dgm:bulletEnabled val="1"/>
        </dgm:presLayoutVars>
      </dgm:prSet>
      <dgm:spPr/>
    </dgm:pt>
  </dgm:ptLst>
  <dgm:cxnLst>
    <dgm:cxn modelId="{D8028D1A-4C67-AC46-83B7-6B08CC3AD455}" type="presOf" srcId="{85137E28-FE8C-D849-922C-C1850E7CD592}" destId="{A1916EC7-667F-324E-9EEC-6C2686D1F63E}" srcOrd="0" destOrd="0" presId="urn:microsoft.com/office/officeart/2005/8/layout/radial2"/>
    <dgm:cxn modelId="{FF94161D-3790-1A45-BC36-F3FAE3EE3E77}" srcId="{4F272554-8115-DE4A-AB7A-2F5AC154597B}" destId="{85137E28-FE8C-D849-922C-C1850E7CD592}" srcOrd="1" destOrd="0" parTransId="{2A3DCF04-5EC1-4C42-9BC9-F2724911FB18}" sibTransId="{ADD8AAA0-38E5-964E-B4F1-1A778D853BF1}"/>
    <dgm:cxn modelId="{408B6B37-C699-9D4B-8D57-F6CF07DB695F}" srcId="{4F272554-8115-DE4A-AB7A-2F5AC154597B}" destId="{CD37FB66-CE80-7C47-9FEE-89870B5ABF9F}" srcOrd="0" destOrd="0" parTransId="{93090FB2-875F-1646-8F6C-03E6618BFB14}" sibTransId="{E9EBA999-3E7C-9E4D-BBA8-F5E802048E70}"/>
    <dgm:cxn modelId="{9DFB5C5B-70DF-7A41-AEC1-DA47528620ED}" type="presOf" srcId="{CD37FB66-CE80-7C47-9FEE-89870B5ABF9F}" destId="{AA811B61-B1A4-1B4E-A476-36DC55B02AC4}" srcOrd="0" destOrd="0" presId="urn:microsoft.com/office/officeart/2005/8/layout/radial2"/>
    <dgm:cxn modelId="{91762343-F5B4-8948-B9DA-02AC31E528F0}" type="presOf" srcId="{93090FB2-875F-1646-8F6C-03E6618BFB14}" destId="{829B07BD-8CC1-6941-9C9F-1FAEF7BFC1AC}" srcOrd="0" destOrd="0" presId="urn:microsoft.com/office/officeart/2005/8/layout/radial2"/>
    <dgm:cxn modelId="{F5E3634D-06E7-934D-95DC-8FD70D2C11BF}" srcId="{CD37FB66-CE80-7C47-9FEE-89870B5ABF9F}" destId="{6C51194A-21BA-DC44-816F-996F9412D4DF}" srcOrd="0" destOrd="0" parTransId="{5CF8498B-75CB-0643-B07D-5616C18CBD61}" sibTransId="{CFE81F7E-6621-3E41-A38E-5374165283BD}"/>
    <dgm:cxn modelId="{9668CB74-1AEC-5A46-A59A-4B840ED3B103}" srcId="{85137E28-FE8C-D849-922C-C1850E7CD592}" destId="{65B3AF8B-E7A9-CE47-8BD5-C7C33B5FE82C}" srcOrd="0" destOrd="0" parTransId="{6A4D025E-6FED-134E-A2A3-1B365D4B599E}" sibTransId="{16AE9A73-8F61-AA4F-A934-B2DB69AEF854}"/>
    <dgm:cxn modelId="{A0AC9555-96CD-814B-9F52-94C345443621}" type="presOf" srcId="{6C51194A-21BA-DC44-816F-996F9412D4DF}" destId="{5FB0E7B9-F3DA-1947-950A-B74244D70BCC}" srcOrd="0" destOrd="0" presId="urn:microsoft.com/office/officeart/2005/8/layout/radial2"/>
    <dgm:cxn modelId="{9C145AC5-61FF-4D4D-84DC-4BF367C057F0}" type="presOf" srcId="{4F272554-8115-DE4A-AB7A-2F5AC154597B}" destId="{9296EB7F-33B7-5F43-80E1-D5F334C27098}" srcOrd="0" destOrd="0" presId="urn:microsoft.com/office/officeart/2005/8/layout/radial2"/>
    <dgm:cxn modelId="{ED9338D9-AD17-3149-B006-1FBDDA13567D}" type="presOf" srcId="{2A3DCF04-5EC1-4C42-9BC9-F2724911FB18}" destId="{AF82D903-5D19-CA4E-BFBE-9D54E99BA598}" srcOrd="0" destOrd="0" presId="urn:microsoft.com/office/officeart/2005/8/layout/radial2"/>
    <dgm:cxn modelId="{235253DE-7310-C04E-849B-B6A6386204AA}" type="presOf" srcId="{65B3AF8B-E7A9-CE47-8BD5-C7C33B5FE82C}" destId="{AE44FAB1-3828-164F-9EC7-C0A6E1C9B1EC}" srcOrd="0" destOrd="0" presId="urn:microsoft.com/office/officeart/2005/8/layout/radial2"/>
    <dgm:cxn modelId="{0F4D8A35-E8C9-F649-B797-B213E0CF6814}" type="presParOf" srcId="{9296EB7F-33B7-5F43-80E1-D5F334C27098}" destId="{6BA415AA-1837-7E43-B51B-3704831C6961}" srcOrd="0" destOrd="0" presId="urn:microsoft.com/office/officeart/2005/8/layout/radial2"/>
    <dgm:cxn modelId="{10E2EBCF-6BDB-3146-B891-82F7A90FC22F}" type="presParOf" srcId="{6BA415AA-1837-7E43-B51B-3704831C6961}" destId="{DFBBF24D-757C-A94F-B576-8CF1028BD5E8}" srcOrd="0" destOrd="0" presId="urn:microsoft.com/office/officeart/2005/8/layout/radial2"/>
    <dgm:cxn modelId="{DAE3517E-F890-3341-A137-FDC4C5303466}" type="presParOf" srcId="{DFBBF24D-757C-A94F-B576-8CF1028BD5E8}" destId="{7C466423-22A1-8348-BE2D-49E2520B03AE}" srcOrd="0" destOrd="0" presId="urn:microsoft.com/office/officeart/2005/8/layout/radial2"/>
    <dgm:cxn modelId="{5F966618-0D81-1E43-A375-2A3D88A503C7}" type="presParOf" srcId="{DFBBF24D-757C-A94F-B576-8CF1028BD5E8}" destId="{CF33E3D5-B542-8D48-BCEA-B3BC79B8B2AD}" srcOrd="1" destOrd="0" presId="urn:microsoft.com/office/officeart/2005/8/layout/radial2"/>
    <dgm:cxn modelId="{A9464C5F-AA78-9241-BFE4-7B8DF702CE7D}" type="presParOf" srcId="{6BA415AA-1837-7E43-B51B-3704831C6961}" destId="{829B07BD-8CC1-6941-9C9F-1FAEF7BFC1AC}" srcOrd="1" destOrd="0" presId="urn:microsoft.com/office/officeart/2005/8/layout/radial2"/>
    <dgm:cxn modelId="{D2634C08-C577-1C40-9B3B-0AB4AA65EFDD}" type="presParOf" srcId="{6BA415AA-1837-7E43-B51B-3704831C6961}" destId="{6EB4C8DF-40EE-3948-AB43-1D2272F84B12}" srcOrd="2" destOrd="0" presId="urn:microsoft.com/office/officeart/2005/8/layout/radial2"/>
    <dgm:cxn modelId="{39D15112-2FE0-414E-8AD0-4FB474D0D509}" type="presParOf" srcId="{6EB4C8DF-40EE-3948-AB43-1D2272F84B12}" destId="{AA811B61-B1A4-1B4E-A476-36DC55B02AC4}" srcOrd="0" destOrd="0" presId="urn:microsoft.com/office/officeart/2005/8/layout/radial2"/>
    <dgm:cxn modelId="{B93A0CBC-99CB-424E-83A5-8B538EC88BC7}" type="presParOf" srcId="{6EB4C8DF-40EE-3948-AB43-1D2272F84B12}" destId="{5FB0E7B9-F3DA-1947-950A-B74244D70BCC}" srcOrd="1" destOrd="0" presId="urn:microsoft.com/office/officeart/2005/8/layout/radial2"/>
    <dgm:cxn modelId="{3FB61F03-EE56-B94F-964D-FFE8FAD5DF7D}" type="presParOf" srcId="{6BA415AA-1837-7E43-B51B-3704831C6961}" destId="{AF82D903-5D19-CA4E-BFBE-9D54E99BA598}" srcOrd="3" destOrd="0" presId="urn:microsoft.com/office/officeart/2005/8/layout/radial2"/>
    <dgm:cxn modelId="{D000F745-7376-C549-9FFA-7C290896B567}" type="presParOf" srcId="{6BA415AA-1837-7E43-B51B-3704831C6961}" destId="{EE2A9A7C-64A9-D54B-9C2A-C21B7F165ADB}" srcOrd="4" destOrd="0" presId="urn:microsoft.com/office/officeart/2005/8/layout/radial2"/>
    <dgm:cxn modelId="{071E0318-81D5-E344-8B5A-993111B32405}" type="presParOf" srcId="{EE2A9A7C-64A9-D54B-9C2A-C21B7F165ADB}" destId="{A1916EC7-667F-324E-9EEC-6C2686D1F63E}" srcOrd="0" destOrd="0" presId="urn:microsoft.com/office/officeart/2005/8/layout/radial2"/>
    <dgm:cxn modelId="{62F5C7CD-FF3D-694E-981C-3EB202F8431A}" type="presParOf" srcId="{EE2A9A7C-64A9-D54B-9C2A-C21B7F165ADB}" destId="{AE44FAB1-3828-164F-9EC7-C0A6E1C9B1E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2D903-5D19-CA4E-BFBE-9D54E99BA598}">
      <dsp:nvSpPr>
        <dsp:cNvPr id="0" name=""/>
        <dsp:cNvSpPr/>
      </dsp:nvSpPr>
      <dsp:spPr>
        <a:xfrm rot="1766567">
          <a:off x="1980041" y="1916991"/>
          <a:ext cx="497760" cy="55634"/>
        </a:xfrm>
        <a:custGeom>
          <a:avLst/>
          <a:gdLst/>
          <a:ahLst/>
          <a:cxnLst/>
          <a:rect l="0" t="0" r="0" b="0"/>
          <a:pathLst>
            <a:path>
              <a:moveTo>
                <a:pt x="0" y="27817"/>
              </a:moveTo>
              <a:lnTo>
                <a:pt x="497760" y="2781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29B07BD-8CC1-6941-9C9F-1FAEF7BFC1AC}">
      <dsp:nvSpPr>
        <dsp:cNvPr id="0" name=""/>
        <dsp:cNvSpPr/>
      </dsp:nvSpPr>
      <dsp:spPr>
        <a:xfrm rot="20138147">
          <a:off x="1981363" y="994980"/>
          <a:ext cx="692150" cy="55634"/>
        </a:xfrm>
        <a:custGeom>
          <a:avLst/>
          <a:gdLst/>
          <a:ahLst/>
          <a:cxnLst/>
          <a:rect l="0" t="0" r="0" b="0"/>
          <a:pathLst>
            <a:path>
              <a:moveTo>
                <a:pt x="0" y="27817"/>
              </a:moveTo>
              <a:lnTo>
                <a:pt x="692150" y="2781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F33E3D5-B542-8D48-BCEA-B3BC79B8B2AD}">
      <dsp:nvSpPr>
        <dsp:cNvPr id="0" name=""/>
        <dsp:cNvSpPr/>
      </dsp:nvSpPr>
      <dsp:spPr>
        <a:xfrm>
          <a:off x="444011" y="535535"/>
          <a:ext cx="1844910" cy="18449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A811B61-B1A4-1B4E-A476-36DC55B02AC4}">
      <dsp:nvSpPr>
        <dsp:cNvPr id="0" name=""/>
        <dsp:cNvSpPr/>
      </dsp:nvSpPr>
      <dsp:spPr>
        <a:xfrm>
          <a:off x="2577718" y="23321"/>
          <a:ext cx="1283260" cy="1191118"/>
        </a:xfrm>
        <a:prstGeom prst="ellipse">
          <a:avLst/>
        </a:prstGeom>
        <a:solidFill>
          <a:schemeClr val="accent6">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Denial</a:t>
          </a:r>
        </a:p>
      </dsp:txBody>
      <dsp:txXfrm>
        <a:off x="2765647" y="197756"/>
        <a:ext cx="907402" cy="842248"/>
      </dsp:txXfrm>
    </dsp:sp>
    <dsp:sp modelId="{5FB0E7B9-F3DA-1947-950A-B74244D70BCC}">
      <dsp:nvSpPr>
        <dsp:cNvPr id="0" name=""/>
        <dsp:cNvSpPr/>
      </dsp:nvSpPr>
      <dsp:spPr>
        <a:xfrm>
          <a:off x="3751280" y="23321"/>
          <a:ext cx="1924890" cy="1191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Denying and/or revisionist narratives </a:t>
          </a:r>
        </a:p>
      </dsp:txBody>
      <dsp:txXfrm>
        <a:off x="3751280" y="23321"/>
        <a:ext cx="1924890" cy="1191118"/>
      </dsp:txXfrm>
    </dsp:sp>
    <dsp:sp modelId="{A1916EC7-667F-324E-9EEC-6C2686D1F63E}">
      <dsp:nvSpPr>
        <dsp:cNvPr id="0" name=""/>
        <dsp:cNvSpPr/>
      </dsp:nvSpPr>
      <dsp:spPr>
        <a:xfrm>
          <a:off x="2357433" y="1734219"/>
          <a:ext cx="1338541" cy="1321804"/>
        </a:xfrm>
        <a:prstGeom prst="ellipse">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Distortion</a:t>
          </a:r>
        </a:p>
      </dsp:txBody>
      <dsp:txXfrm>
        <a:off x="2553458" y="1927793"/>
        <a:ext cx="946491" cy="934656"/>
      </dsp:txXfrm>
    </dsp:sp>
    <dsp:sp modelId="{AE44FAB1-3828-164F-9EC7-C0A6E1C9B1EC}">
      <dsp:nvSpPr>
        <dsp:cNvPr id="0" name=""/>
        <dsp:cNvSpPr/>
      </dsp:nvSpPr>
      <dsp:spPr>
        <a:xfrm>
          <a:off x="3517175" y="1734219"/>
          <a:ext cx="2007812" cy="1321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Trivial, inappropriate and inflammatory comparisons</a:t>
          </a:r>
        </a:p>
      </dsp:txBody>
      <dsp:txXfrm>
        <a:off x="3517175" y="1734219"/>
        <a:ext cx="2007812" cy="132180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14-Oct-20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www.all-flags-world.com/country-flag/flag-slovakia.php"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en.wikipedia.org/wiki/Flag_of_Romania" TargetMode="External"/><Relationship Id="rId5" Type="http://schemas.openxmlformats.org/officeDocument/2006/relationships/image" Target="../media/image7.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jcpa.org/article/holocaust-trivialization/" TargetMode="External"/><Relationship Id="rId3" Type="http://schemas.openxmlformats.org/officeDocument/2006/relationships/diagramLayout" Target="../diagrams/layout1.xml"/><Relationship Id="rId7" Type="http://schemas.openxmlformats.org/officeDocument/2006/relationships/hyperlink" Target="https://www.adl.org/news/op-ed/inappropriate-comparisons-trivialize-the-holocaust"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Flag_of_Poland"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en.wikipedia.org/wiki/Flag_of_Spain" TargetMode="External"/><Relationship Id="rId5" Type="http://schemas.openxmlformats.org/officeDocument/2006/relationships/image" Target="../media/image5.png"/><Relationship Id="rId10" Type="http://schemas.openxmlformats.org/officeDocument/2006/relationships/hyperlink" Target="https://en.wikipedia.org/wiki/Flag_of_Romania" TargetMode="External"/><Relationship Id="rId4" Type="http://schemas.openxmlformats.org/officeDocument/2006/relationships/image" Target="../media/image4.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en.wikipedia.org/wiki/Flag_of_Polan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ll-flags-world.com/country-flag/flag-slovakia.php"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CB8B-AA5E-2340-A9D2-9C532D2BB11E}"/>
              </a:ext>
            </a:extLst>
          </p:cNvPr>
          <p:cNvSpPr>
            <a:spLocks noGrp="1"/>
          </p:cNvSpPr>
          <p:nvPr>
            <p:ph type="ctrTitle"/>
          </p:nvPr>
        </p:nvSpPr>
        <p:spPr>
          <a:xfrm>
            <a:off x="2589212" y="954338"/>
            <a:ext cx="8915399" cy="2262781"/>
          </a:xfrm>
        </p:spPr>
        <p:txBody>
          <a:bodyPr/>
          <a:lstStyle/>
          <a:p>
            <a:r>
              <a:rPr lang="en-GB" dirty="0"/>
              <a:t>Holocaust as a figure of speech  </a:t>
            </a:r>
          </a:p>
        </p:txBody>
      </p:sp>
      <p:sp>
        <p:nvSpPr>
          <p:cNvPr id="3" name="Subtitle 2">
            <a:extLst>
              <a:ext uri="{FF2B5EF4-FFF2-40B4-BE49-F238E27FC236}">
                <a16:creationId xmlns:a16="http://schemas.microsoft.com/office/drawing/2014/main" id="{E36759A8-80DB-9A4E-82A6-3D8639EB149C}"/>
              </a:ext>
            </a:extLst>
          </p:cNvPr>
          <p:cNvSpPr>
            <a:spLocks noGrp="1"/>
          </p:cNvSpPr>
          <p:nvPr>
            <p:ph type="subTitle" idx="1"/>
          </p:nvPr>
        </p:nvSpPr>
        <p:spPr>
          <a:xfrm>
            <a:off x="2589213" y="4777379"/>
            <a:ext cx="8915399" cy="1556514"/>
          </a:xfrm>
        </p:spPr>
        <p:txBody>
          <a:bodyPr>
            <a:noAutofit/>
          </a:bodyPr>
          <a:lstStyle/>
          <a:p>
            <a:r>
              <a:rPr lang="en-GB" sz="1200" dirty="0"/>
              <a:t>Comparative case study</a:t>
            </a:r>
          </a:p>
          <a:p>
            <a:r>
              <a:rPr lang="en-GB" sz="1200" dirty="0"/>
              <a:t>Romania – </a:t>
            </a:r>
            <a:r>
              <a:rPr lang="en-GB" sz="1200" dirty="0" err="1"/>
              <a:t>ActiveWatch</a:t>
            </a:r>
            <a:endParaRPr lang="en-GB" sz="1200" dirty="0"/>
          </a:p>
          <a:p>
            <a:r>
              <a:rPr lang="en-GB" sz="1200" dirty="0"/>
              <a:t>Poland – Never Again Association </a:t>
            </a:r>
          </a:p>
          <a:p>
            <a:r>
              <a:rPr lang="en-GB" sz="1200" dirty="0"/>
              <a:t>Slovakia – </a:t>
            </a:r>
            <a:r>
              <a:rPr lang="en-GB" sz="1200" dirty="0" err="1"/>
              <a:t>DigiQ</a:t>
            </a:r>
            <a:endParaRPr lang="en-GB" sz="1200" dirty="0"/>
          </a:p>
          <a:p>
            <a:r>
              <a:rPr lang="en-GB" sz="1200" dirty="0"/>
              <a:t>Spain – </a:t>
            </a:r>
            <a:r>
              <a:rPr lang="en-GB" sz="1200" dirty="0" err="1"/>
              <a:t>Movimiento</a:t>
            </a:r>
            <a:r>
              <a:rPr lang="en-GB" sz="1200" dirty="0"/>
              <a:t> contra la </a:t>
            </a:r>
            <a:r>
              <a:rPr lang="en-GB" sz="1200" dirty="0" err="1"/>
              <a:t>Intolerancia</a:t>
            </a:r>
            <a:r>
              <a:rPr lang="en-GB" sz="1200" dirty="0"/>
              <a:t> </a:t>
            </a:r>
          </a:p>
        </p:txBody>
      </p:sp>
    </p:spTree>
    <p:extLst>
      <p:ext uri="{BB962C8B-B14F-4D97-AF65-F5344CB8AC3E}">
        <p14:creationId xmlns:p14="http://schemas.microsoft.com/office/powerpoint/2010/main" val="2758419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AA6A-B009-5348-9E11-360E1DA5C6EF}"/>
              </a:ext>
            </a:extLst>
          </p:cNvPr>
          <p:cNvSpPr>
            <a:spLocks noGrp="1"/>
          </p:cNvSpPr>
          <p:nvPr>
            <p:ph type="title"/>
          </p:nvPr>
        </p:nvSpPr>
        <p:spPr>
          <a:xfrm>
            <a:off x="1687669" y="624110"/>
            <a:ext cx="4137059" cy="1280890"/>
          </a:xfrm>
        </p:spPr>
        <p:txBody>
          <a:bodyPr>
            <a:normAutofit/>
          </a:bodyPr>
          <a:lstStyle/>
          <a:p>
            <a:pPr>
              <a:lnSpc>
                <a:spcPct val="90000"/>
              </a:lnSpc>
            </a:pPr>
            <a:r>
              <a:rPr lang="en-GB" sz="2500"/>
              <a:t>Holocaust trivialization in pandemic context (COVID-19)//Influencers</a:t>
            </a:r>
            <a:endParaRPr lang="ro-RO" sz="2500"/>
          </a:p>
        </p:txBody>
      </p:sp>
      <p:sp>
        <p:nvSpPr>
          <p:cNvPr id="3" name="Content Placeholder 2">
            <a:extLst>
              <a:ext uri="{FF2B5EF4-FFF2-40B4-BE49-F238E27FC236}">
                <a16:creationId xmlns:a16="http://schemas.microsoft.com/office/drawing/2014/main" id="{0A8AB4EE-3F34-354E-AA40-8D6DE94BF5ED}"/>
              </a:ext>
            </a:extLst>
          </p:cNvPr>
          <p:cNvSpPr>
            <a:spLocks noGrp="1"/>
          </p:cNvSpPr>
          <p:nvPr>
            <p:ph idx="1"/>
          </p:nvPr>
        </p:nvSpPr>
        <p:spPr>
          <a:xfrm>
            <a:off x="1683956" y="2133600"/>
            <a:ext cx="4140772" cy="3777622"/>
          </a:xfrm>
        </p:spPr>
        <p:txBody>
          <a:bodyPr>
            <a:normAutofit/>
          </a:bodyPr>
          <a:lstStyle/>
          <a:p>
            <a:r>
              <a:rPr lang="en-GB" sz="1600" dirty="0">
                <a:solidFill>
                  <a:schemeClr val="tx1"/>
                </a:solidFill>
              </a:rPr>
              <a:t>Some influencers opposed the general consensus on COVID-19 strategies and suggested alternative narratives that trivialized Holocaust memory. </a:t>
            </a:r>
          </a:p>
          <a:p>
            <a:r>
              <a:rPr lang="en-GB" sz="1600" dirty="0">
                <a:solidFill>
                  <a:schemeClr val="tx1"/>
                </a:solidFill>
              </a:rPr>
              <a:t>"Look at the document you have to carry to get out of a confined neighbourhood. Or forgiveness, this is not a document that says which Jews can go out to work from the Warsaw Ghetto (…)” [Film director Luís </a:t>
            </a:r>
            <a:r>
              <a:rPr lang="en-GB" sz="1600" dirty="0" err="1">
                <a:solidFill>
                  <a:schemeClr val="tx1"/>
                </a:solidFill>
              </a:rPr>
              <a:t>Endera</a:t>
            </a:r>
            <a:r>
              <a:rPr lang="en-GB" sz="1600" dirty="0">
                <a:solidFill>
                  <a:schemeClr val="tx1"/>
                </a:solidFill>
              </a:rPr>
              <a:t> (25.5K followers)</a:t>
            </a:r>
            <a:r>
              <a:rPr lang="en-RO" sz="1600" dirty="0">
                <a:solidFill>
                  <a:schemeClr val="tx1"/>
                </a:solidFill>
              </a:rPr>
              <a:t> </a:t>
            </a:r>
            <a:r>
              <a:rPr lang="en-GB" sz="1600" dirty="0">
                <a:solidFill>
                  <a:schemeClr val="tx1"/>
                </a:solidFill>
              </a:rPr>
              <a:t>]</a:t>
            </a:r>
          </a:p>
          <a:p>
            <a:pPr marL="0" indent="0">
              <a:buNone/>
            </a:pPr>
            <a:r>
              <a:rPr lang="en-GB" sz="1600" dirty="0">
                <a:solidFill>
                  <a:schemeClr val="tx1"/>
                </a:solidFill>
              </a:rPr>
              <a:t> </a:t>
            </a:r>
          </a:p>
        </p:txBody>
      </p:sp>
      <p:pic>
        <p:nvPicPr>
          <p:cNvPr id="4" name="Imagen 1">
            <a:extLst>
              <a:ext uri="{FF2B5EF4-FFF2-40B4-BE49-F238E27FC236}">
                <a16:creationId xmlns:a16="http://schemas.microsoft.com/office/drawing/2014/main" id="{0692620D-C6D3-0247-B2AE-C79B3694C833}"/>
              </a:ext>
            </a:extLst>
          </p:cNvPr>
          <p:cNvPicPr/>
          <p:nvPr/>
        </p:nvPicPr>
        <p:blipFill rotWithShape="1">
          <a:blip r:embed="rId2"/>
          <a:srcRect t="1833" r="1" b="15144"/>
          <a:stretch/>
        </p:blipFill>
        <p:spPr>
          <a:xfrm>
            <a:off x="6091916" y="645106"/>
            <a:ext cx="5451627" cy="5247747"/>
          </a:xfrm>
          <a:prstGeom prst="rect">
            <a:avLst/>
          </a:prstGeom>
        </p:spPr>
      </p:pic>
    </p:spTree>
    <p:extLst>
      <p:ext uri="{BB962C8B-B14F-4D97-AF65-F5344CB8AC3E}">
        <p14:creationId xmlns:p14="http://schemas.microsoft.com/office/powerpoint/2010/main" val="173395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AA6A-B009-5348-9E11-360E1DA5C6EF}"/>
              </a:ext>
            </a:extLst>
          </p:cNvPr>
          <p:cNvSpPr>
            <a:spLocks noGrp="1"/>
          </p:cNvSpPr>
          <p:nvPr>
            <p:ph type="title"/>
          </p:nvPr>
        </p:nvSpPr>
        <p:spPr>
          <a:xfrm>
            <a:off x="1687669" y="624110"/>
            <a:ext cx="4137059" cy="1280890"/>
          </a:xfrm>
        </p:spPr>
        <p:txBody>
          <a:bodyPr>
            <a:normAutofit/>
          </a:bodyPr>
          <a:lstStyle/>
          <a:p>
            <a:pPr>
              <a:lnSpc>
                <a:spcPct val="90000"/>
              </a:lnSpc>
            </a:pPr>
            <a:r>
              <a:rPr lang="en-GB" sz="2500"/>
              <a:t>Holocaust trivialization in pandemic context (COVID-19)//Influencers</a:t>
            </a:r>
            <a:endParaRPr lang="ro-RO" sz="2500"/>
          </a:p>
        </p:txBody>
      </p:sp>
      <p:sp>
        <p:nvSpPr>
          <p:cNvPr id="3" name="Content Placeholder 2">
            <a:extLst>
              <a:ext uri="{FF2B5EF4-FFF2-40B4-BE49-F238E27FC236}">
                <a16:creationId xmlns:a16="http://schemas.microsoft.com/office/drawing/2014/main" id="{0A8AB4EE-3F34-354E-AA40-8D6DE94BF5ED}"/>
              </a:ext>
            </a:extLst>
          </p:cNvPr>
          <p:cNvSpPr>
            <a:spLocks noGrp="1"/>
          </p:cNvSpPr>
          <p:nvPr>
            <p:ph idx="1"/>
          </p:nvPr>
        </p:nvSpPr>
        <p:spPr>
          <a:xfrm>
            <a:off x="1683956" y="2133600"/>
            <a:ext cx="4140772" cy="3777622"/>
          </a:xfrm>
        </p:spPr>
        <p:txBody>
          <a:bodyPr>
            <a:normAutofit/>
          </a:bodyPr>
          <a:lstStyle/>
          <a:p>
            <a:pPr>
              <a:lnSpc>
                <a:spcPct val="90000"/>
              </a:lnSpc>
            </a:pPr>
            <a:r>
              <a:rPr lang="en-GB" sz="1700" dirty="0">
                <a:solidFill>
                  <a:srgbClr val="000000"/>
                </a:solidFill>
              </a:rPr>
              <a:t>Some influencers opposed the general consensus on COVID-19 strategies and suggested alternative narratives that trivialized Holocaust memory. </a:t>
            </a:r>
          </a:p>
          <a:p>
            <a:pPr>
              <a:lnSpc>
                <a:spcPct val="90000"/>
              </a:lnSpc>
            </a:pPr>
            <a:r>
              <a:rPr lang="en-GB" sz="1700" dirty="0">
                <a:solidFill>
                  <a:srgbClr val="000000"/>
                </a:solidFill>
              </a:rPr>
              <a:t>”Be careful, the enemy has a plan. The whole COVID thing is an experiment on people – on how to control and enslave us” [Actor and singer Ibrahim </a:t>
            </a:r>
            <a:r>
              <a:rPr lang="en-GB" sz="1700" dirty="0" err="1">
                <a:solidFill>
                  <a:srgbClr val="000000"/>
                </a:solidFill>
              </a:rPr>
              <a:t>Maiga</a:t>
            </a:r>
            <a:r>
              <a:rPr lang="en-GB" sz="1700" dirty="0">
                <a:solidFill>
                  <a:srgbClr val="000000"/>
                </a:solidFill>
              </a:rPr>
              <a:t>, Slovakia</a:t>
            </a:r>
            <a:r>
              <a:rPr lang="en-RO" sz="1700" dirty="0">
                <a:solidFill>
                  <a:srgbClr val="000000"/>
                </a:solidFill>
              </a:rPr>
              <a:t> </a:t>
            </a:r>
            <a:r>
              <a:rPr lang="en-GB" sz="1700" dirty="0">
                <a:solidFill>
                  <a:srgbClr val="000000"/>
                </a:solidFill>
              </a:rPr>
              <a:t>]</a:t>
            </a:r>
          </a:p>
          <a:p>
            <a:pPr marL="0" indent="0">
              <a:lnSpc>
                <a:spcPct val="90000"/>
              </a:lnSpc>
              <a:buNone/>
            </a:pPr>
            <a:r>
              <a:rPr lang="en-GB" sz="1700" dirty="0">
                <a:solidFill>
                  <a:srgbClr val="000000"/>
                </a:solidFill>
              </a:rPr>
              <a:t> </a:t>
            </a:r>
          </a:p>
        </p:txBody>
      </p:sp>
      <p:pic>
        <p:nvPicPr>
          <p:cNvPr id="5" name="Obrázok 17">
            <a:extLst>
              <a:ext uri="{FF2B5EF4-FFF2-40B4-BE49-F238E27FC236}">
                <a16:creationId xmlns:a16="http://schemas.microsoft.com/office/drawing/2014/main" id="{D345D1E6-145C-FF46-9F7D-76711CE0550F}"/>
              </a:ext>
            </a:extLst>
          </p:cNvPr>
          <p:cNvPicPr/>
          <p:nvPr/>
        </p:nvPicPr>
        <p:blipFill>
          <a:blip r:embed="rId2"/>
          <a:stretch>
            <a:fillRect/>
          </a:stretch>
        </p:blipFill>
        <p:spPr>
          <a:xfrm>
            <a:off x="6091916" y="1326837"/>
            <a:ext cx="5451627" cy="3884284"/>
          </a:xfrm>
          <a:prstGeom prst="rect">
            <a:avLst/>
          </a:prstGeom>
        </p:spPr>
      </p:pic>
    </p:spTree>
    <p:extLst>
      <p:ext uri="{BB962C8B-B14F-4D97-AF65-F5344CB8AC3E}">
        <p14:creationId xmlns:p14="http://schemas.microsoft.com/office/powerpoint/2010/main" val="354019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AA6A-B009-5348-9E11-360E1DA5C6EF}"/>
              </a:ext>
            </a:extLst>
          </p:cNvPr>
          <p:cNvSpPr>
            <a:spLocks noGrp="1"/>
          </p:cNvSpPr>
          <p:nvPr>
            <p:ph type="title"/>
          </p:nvPr>
        </p:nvSpPr>
        <p:spPr>
          <a:xfrm>
            <a:off x="1687669" y="624110"/>
            <a:ext cx="4137059" cy="1280890"/>
          </a:xfrm>
        </p:spPr>
        <p:txBody>
          <a:bodyPr>
            <a:normAutofit/>
          </a:bodyPr>
          <a:lstStyle/>
          <a:p>
            <a:pPr>
              <a:lnSpc>
                <a:spcPct val="90000"/>
              </a:lnSpc>
            </a:pPr>
            <a:r>
              <a:rPr lang="en-GB" sz="2500"/>
              <a:t>Holocaust trivialization in pandemic context (COVID-19)//Influencers</a:t>
            </a:r>
            <a:endParaRPr lang="ro-RO" sz="2500"/>
          </a:p>
        </p:txBody>
      </p:sp>
      <p:sp>
        <p:nvSpPr>
          <p:cNvPr id="3" name="Content Placeholder 2">
            <a:extLst>
              <a:ext uri="{FF2B5EF4-FFF2-40B4-BE49-F238E27FC236}">
                <a16:creationId xmlns:a16="http://schemas.microsoft.com/office/drawing/2014/main" id="{0A8AB4EE-3F34-354E-AA40-8D6DE94BF5ED}"/>
              </a:ext>
            </a:extLst>
          </p:cNvPr>
          <p:cNvSpPr>
            <a:spLocks noGrp="1"/>
          </p:cNvSpPr>
          <p:nvPr>
            <p:ph idx="1"/>
          </p:nvPr>
        </p:nvSpPr>
        <p:spPr>
          <a:xfrm>
            <a:off x="1683956" y="2133600"/>
            <a:ext cx="4140772" cy="3777622"/>
          </a:xfrm>
        </p:spPr>
        <p:txBody>
          <a:bodyPr>
            <a:normAutofit fontScale="85000" lnSpcReduction="10000"/>
          </a:bodyPr>
          <a:lstStyle/>
          <a:p>
            <a:r>
              <a:rPr lang="en-GB" dirty="0">
                <a:solidFill>
                  <a:srgbClr val="000000"/>
                </a:solidFill>
              </a:rPr>
              <a:t>Some influencers opposed the general consensus on COVID-19 strategies and suggested alternative narratives that trivialized Holocaust memory. </a:t>
            </a:r>
          </a:p>
          <a:p>
            <a:r>
              <a:rPr lang="en-GB" dirty="0">
                <a:solidFill>
                  <a:srgbClr val="000000"/>
                </a:solidFill>
              </a:rPr>
              <a:t>”</a:t>
            </a:r>
            <a:r>
              <a:rPr lang="en-GB" dirty="0"/>
              <a:t> I did not risk my life to accept today a biopolitical tyranny on a pseudo-scientific basis, which has its roots in Nazi theories forcibly applied in camps. Let us be worthy, let us preserve the freedom we have earned with the price of blood after almost half a century of communist dictatorship! </a:t>
            </a:r>
            <a:r>
              <a:rPr lang="en-GB" dirty="0">
                <a:solidFill>
                  <a:srgbClr val="000000"/>
                </a:solidFill>
              </a:rPr>
              <a:t>” [Film director, writer Iulian </a:t>
            </a:r>
            <a:r>
              <a:rPr lang="en-GB" dirty="0" err="1">
                <a:solidFill>
                  <a:srgbClr val="000000"/>
                </a:solidFill>
              </a:rPr>
              <a:t>Capsali</a:t>
            </a:r>
            <a:r>
              <a:rPr lang="en-GB" dirty="0">
                <a:solidFill>
                  <a:srgbClr val="000000"/>
                </a:solidFill>
              </a:rPr>
              <a:t>, Romania</a:t>
            </a:r>
            <a:r>
              <a:rPr lang="en-RO" dirty="0">
                <a:solidFill>
                  <a:srgbClr val="000000"/>
                </a:solidFill>
              </a:rPr>
              <a:t> </a:t>
            </a:r>
            <a:r>
              <a:rPr lang="en-GB" dirty="0">
                <a:solidFill>
                  <a:srgbClr val="000000"/>
                </a:solidFill>
              </a:rPr>
              <a:t>]</a:t>
            </a:r>
          </a:p>
          <a:p>
            <a:pPr marL="0" indent="0">
              <a:buNone/>
            </a:pPr>
            <a:r>
              <a:rPr lang="en-GB" dirty="0">
                <a:solidFill>
                  <a:srgbClr val="000000"/>
                </a:solidFill>
              </a:rPr>
              <a:t> </a:t>
            </a:r>
          </a:p>
        </p:txBody>
      </p:sp>
      <p:pic>
        <p:nvPicPr>
          <p:cNvPr id="6" name="Picture 5" descr="A close up of a newspaper&#10;&#10;Description automatically generated">
            <a:extLst>
              <a:ext uri="{FF2B5EF4-FFF2-40B4-BE49-F238E27FC236}">
                <a16:creationId xmlns:a16="http://schemas.microsoft.com/office/drawing/2014/main" id="{EBABBF79-5C89-3A40-BE1B-902896C35365}"/>
              </a:ext>
            </a:extLst>
          </p:cNvPr>
          <p:cNvPicPr>
            <a:picLocks noChangeAspect="1"/>
          </p:cNvPicPr>
          <p:nvPr/>
        </p:nvPicPr>
        <p:blipFill>
          <a:blip r:embed="rId2"/>
          <a:stretch>
            <a:fillRect/>
          </a:stretch>
        </p:blipFill>
        <p:spPr>
          <a:xfrm>
            <a:off x="6091916" y="1258693"/>
            <a:ext cx="5451627" cy="4020573"/>
          </a:xfrm>
          <a:prstGeom prst="rect">
            <a:avLst/>
          </a:prstGeom>
        </p:spPr>
      </p:pic>
    </p:spTree>
    <p:extLst>
      <p:ext uri="{BB962C8B-B14F-4D97-AF65-F5344CB8AC3E}">
        <p14:creationId xmlns:p14="http://schemas.microsoft.com/office/powerpoint/2010/main" val="142243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2013-9373-FC4E-A4EB-C748AF8AED0A}"/>
              </a:ext>
            </a:extLst>
          </p:cNvPr>
          <p:cNvSpPr>
            <a:spLocks noGrp="1"/>
          </p:cNvSpPr>
          <p:nvPr>
            <p:ph type="title"/>
          </p:nvPr>
        </p:nvSpPr>
        <p:spPr>
          <a:xfrm>
            <a:off x="1687669" y="624110"/>
            <a:ext cx="4137059" cy="1280890"/>
          </a:xfrm>
        </p:spPr>
        <p:txBody>
          <a:bodyPr>
            <a:normAutofit/>
          </a:bodyPr>
          <a:lstStyle/>
          <a:p>
            <a:pPr>
              <a:lnSpc>
                <a:spcPct val="90000"/>
              </a:lnSpc>
            </a:pPr>
            <a:r>
              <a:rPr lang="en-GB" sz="2200"/>
              <a:t>Holocaust trivialization in pandemic context (COVID-19)//Common users</a:t>
            </a:r>
            <a:endParaRPr lang="ro-RO" sz="2200"/>
          </a:p>
        </p:txBody>
      </p:sp>
      <p:sp>
        <p:nvSpPr>
          <p:cNvPr id="3" name="Content Placeholder 2">
            <a:extLst>
              <a:ext uri="{FF2B5EF4-FFF2-40B4-BE49-F238E27FC236}">
                <a16:creationId xmlns:a16="http://schemas.microsoft.com/office/drawing/2014/main" id="{568CDCDA-E8DF-4644-ABE1-C258BFF03E2D}"/>
              </a:ext>
            </a:extLst>
          </p:cNvPr>
          <p:cNvSpPr>
            <a:spLocks noGrp="1"/>
          </p:cNvSpPr>
          <p:nvPr>
            <p:ph idx="1"/>
          </p:nvPr>
        </p:nvSpPr>
        <p:spPr>
          <a:xfrm>
            <a:off x="1683956" y="2133600"/>
            <a:ext cx="4140772" cy="3777622"/>
          </a:xfrm>
        </p:spPr>
        <p:txBody>
          <a:bodyPr>
            <a:normAutofit/>
          </a:bodyPr>
          <a:lstStyle/>
          <a:p>
            <a:r>
              <a:rPr lang="en-GB" sz="1600" dirty="0">
                <a:solidFill>
                  <a:schemeClr val="tx1"/>
                </a:solidFill>
              </a:rPr>
              <a:t>As opposed to politicians that were more contained in comparing the medical crisis to the Holocaust drama, common users engaged in promoting more virulent narratives (conspiracy theories or critics to national Governments or other international organizations) </a:t>
            </a:r>
          </a:p>
        </p:txBody>
      </p:sp>
      <p:pic>
        <p:nvPicPr>
          <p:cNvPr id="10" name="Obrázok 20">
            <a:extLst>
              <a:ext uri="{FF2B5EF4-FFF2-40B4-BE49-F238E27FC236}">
                <a16:creationId xmlns:a16="http://schemas.microsoft.com/office/drawing/2014/main" id="{B0C7F309-69A3-B043-9514-E2FBA08B2C30}"/>
              </a:ext>
            </a:extLst>
          </p:cNvPr>
          <p:cNvPicPr/>
          <p:nvPr/>
        </p:nvPicPr>
        <p:blipFill>
          <a:blip r:embed="rId2"/>
          <a:stretch>
            <a:fillRect/>
          </a:stretch>
        </p:blipFill>
        <p:spPr>
          <a:xfrm>
            <a:off x="6736338" y="111984"/>
            <a:ext cx="3671665" cy="2698831"/>
          </a:xfrm>
          <a:prstGeom prst="rect">
            <a:avLst/>
          </a:prstGeom>
        </p:spPr>
      </p:pic>
      <p:pic>
        <p:nvPicPr>
          <p:cNvPr id="4" name="Obrázok 15">
            <a:extLst>
              <a:ext uri="{FF2B5EF4-FFF2-40B4-BE49-F238E27FC236}">
                <a16:creationId xmlns:a16="http://schemas.microsoft.com/office/drawing/2014/main" id="{077C30E9-941A-B64D-8B7F-16D4E4AD5D0A}"/>
              </a:ext>
            </a:extLst>
          </p:cNvPr>
          <p:cNvPicPr/>
          <p:nvPr/>
        </p:nvPicPr>
        <p:blipFill>
          <a:blip r:embed="rId3">
            <a:extLst>
              <a:ext uri="{28A0092B-C50C-407E-A947-70E740481C1C}">
                <a14:useLocalDpi xmlns:a14="http://schemas.microsoft.com/office/drawing/2010/main" val="0"/>
              </a:ext>
            </a:extLst>
          </a:blip>
          <a:stretch>
            <a:fillRect/>
          </a:stretch>
        </p:blipFill>
        <p:spPr>
          <a:xfrm>
            <a:off x="6086040" y="3644438"/>
            <a:ext cx="5451627" cy="2112505"/>
          </a:xfrm>
          <a:prstGeom prst="rect">
            <a:avLst/>
          </a:prstGeom>
        </p:spPr>
      </p:pic>
      <p:sp>
        <p:nvSpPr>
          <p:cNvPr id="6" name="Rectangle 5">
            <a:extLst>
              <a:ext uri="{FF2B5EF4-FFF2-40B4-BE49-F238E27FC236}">
                <a16:creationId xmlns:a16="http://schemas.microsoft.com/office/drawing/2014/main" id="{25108249-2078-5C46-9514-D4B619A9FF15}"/>
              </a:ext>
            </a:extLst>
          </p:cNvPr>
          <p:cNvSpPr/>
          <p:nvPr/>
        </p:nvSpPr>
        <p:spPr>
          <a:xfrm>
            <a:off x="5824728" y="6004868"/>
            <a:ext cx="6096000" cy="646331"/>
          </a:xfrm>
          <a:prstGeom prst="rect">
            <a:avLst/>
          </a:prstGeom>
        </p:spPr>
        <p:txBody>
          <a:bodyPr>
            <a:spAutoFit/>
          </a:bodyPr>
          <a:lstStyle/>
          <a:p>
            <a:pPr>
              <a:spcAft>
                <a:spcPts val="600"/>
              </a:spcAft>
            </a:pPr>
            <a:r>
              <a:rPr lang="ro-RO" sz="1200" i="1" dirty="0" err="1"/>
              <a:t>Translation</a:t>
            </a:r>
            <a:r>
              <a:rPr lang="ro-RO" sz="1200" i="1" dirty="0"/>
              <a:t>: </a:t>
            </a:r>
            <a:r>
              <a:rPr lang="en-RO" sz="1200" i="1" dirty="0"/>
              <a:t>I keep saying that this is Hitler's third empire. Hitler did it with weapons and these whores with money. One thing would interest me. If people can't be vaccinated, then what will the Brussle whores do </a:t>
            </a:r>
            <a:endParaRPr lang="ro-RO" sz="1200" i="1" dirty="0"/>
          </a:p>
        </p:txBody>
      </p:sp>
      <p:sp>
        <p:nvSpPr>
          <p:cNvPr id="15" name="Rectangle 14">
            <a:extLst>
              <a:ext uri="{FF2B5EF4-FFF2-40B4-BE49-F238E27FC236}">
                <a16:creationId xmlns:a16="http://schemas.microsoft.com/office/drawing/2014/main" id="{CCEA5689-0EA9-7645-BA14-413FF2DE4A66}"/>
              </a:ext>
            </a:extLst>
          </p:cNvPr>
          <p:cNvSpPr/>
          <p:nvPr/>
        </p:nvSpPr>
        <p:spPr>
          <a:xfrm>
            <a:off x="5824728" y="2750182"/>
            <a:ext cx="6096000" cy="276999"/>
          </a:xfrm>
          <a:prstGeom prst="rect">
            <a:avLst/>
          </a:prstGeom>
        </p:spPr>
        <p:txBody>
          <a:bodyPr>
            <a:spAutoFit/>
          </a:bodyPr>
          <a:lstStyle/>
          <a:p>
            <a:pPr>
              <a:spcAft>
                <a:spcPts val="600"/>
              </a:spcAft>
            </a:pPr>
            <a:r>
              <a:rPr lang="ro-RO" sz="1200" i="1" dirty="0" err="1"/>
              <a:t>Translation</a:t>
            </a:r>
            <a:r>
              <a:rPr lang="ro-RO" sz="1200" i="1" dirty="0"/>
              <a:t>: </a:t>
            </a:r>
            <a:r>
              <a:rPr lang="en-RO" sz="1200" i="1" dirty="0"/>
              <a:t>Nazi economy of the EU citizen of concentration camps </a:t>
            </a:r>
            <a:endParaRPr lang="ro-RO" sz="1200" i="1" dirty="0"/>
          </a:p>
        </p:txBody>
      </p:sp>
      <p:pic>
        <p:nvPicPr>
          <p:cNvPr id="17" name="Picture 16" descr="Logo, icon&#10;&#10;Description automatically generated">
            <a:extLst>
              <a:ext uri="{FF2B5EF4-FFF2-40B4-BE49-F238E27FC236}">
                <a16:creationId xmlns:a16="http://schemas.microsoft.com/office/drawing/2014/main" id="{261FAFC7-7B20-0449-AD0A-24D59BEE656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819275" y="4339799"/>
            <a:ext cx="3467100" cy="2311400"/>
          </a:xfrm>
          <a:prstGeom prst="rect">
            <a:avLst/>
          </a:prstGeom>
        </p:spPr>
      </p:pic>
    </p:spTree>
    <p:extLst>
      <p:ext uri="{BB962C8B-B14F-4D97-AF65-F5344CB8AC3E}">
        <p14:creationId xmlns:p14="http://schemas.microsoft.com/office/powerpoint/2010/main" val="221941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2013-9373-FC4E-A4EB-C748AF8AED0A}"/>
              </a:ext>
            </a:extLst>
          </p:cNvPr>
          <p:cNvSpPr>
            <a:spLocks noGrp="1"/>
          </p:cNvSpPr>
          <p:nvPr>
            <p:ph type="title"/>
          </p:nvPr>
        </p:nvSpPr>
        <p:spPr>
          <a:xfrm>
            <a:off x="1687670" y="624110"/>
            <a:ext cx="4038876" cy="1280890"/>
          </a:xfrm>
        </p:spPr>
        <p:txBody>
          <a:bodyPr>
            <a:normAutofit/>
          </a:bodyPr>
          <a:lstStyle/>
          <a:p>
            <a:pPr>
              <a:lnSpc>
                <a:spcPct val="90000"/>
              </a:lnSpc>
            </a:pPr>
            <a:r>
              <a:rPr lang="en-GB" sz="2200"/>
              <a:t>Holocaust trivialization in pandemic context (COVID-19)//Common users</a:t>
            </a:r>
            <a:endParaRPr lang="ro-RO" sz="2200"/>
          </a:p>
        </p:txBody>
      </p:sp>
      <p:sp>
        <p:nvSpPr>
          <p:cNvPr id="3" name="Content Placeholder 2">
            <a:extLst>
              <a:ext uri="{FF2B5EF4-FFF2-40B4-BE49-F238E27FC236}">
                <a16:creationId xmlns:a16="http://schemas.microsoft.com/office/drawing/2014/main" id="{568CDCDA-E8DF-4644-ABE1-C258BFF03E2D}"/>
              </a:ext>
            </a:extLst>
          </p:cNvPr>
          <p:cNvSpPr>
            <a:spLocks noGrp="1"/>
          </p:cNvSpPr>
          <p:nvPr>
            <p:ph idx="1"/>
          </p:nvPr>
        </p:nvSpPr>
        <p:spPr>
          <a:xfrm>
            <a:off x="1683956" y="2133600"/>
            <a:ext cx="4042589" cy="3777622"/>
          </a:xfrm>
        </p:spPr>
        <p:txBody>
          <a:bodyPr>
            <a:normAutofit/>
          </a:bodyPr>
          <a:lstStyle/>
          <a:p>
            <a:r>
              <a:rPr lang="en-GB" sz="1600" dirty="0">
                <a:solidFill>
                  <a:schemeClr val="tx1"/>
                </a:solidFill>
              </a:rPr>
              <a:t>As opposed to politicians that were more contained in comparing the medical crisis to the Holocaust drama, common users engaged in promoting more virulent narratives (conspiracy theories or critics to national Governments or other international organizations) </a:t>
            </a:r>
          </a:p>
        </p:txBody>
      </p:sp>
      <p:pic>
        <p:nvPicPr>
          <p:cNvPr id="7" name="Picture 6" descr="Text&#10;&#10;Description automatically generated">
            <a:extLst>
              <a:ext uri="{FF2B5EF4-FFF2-40B4-BE49-F238E27FC236}">
                <a16:creationId xmlns:a16="http://schemas.microsoft.com/office/drawing/2014/main" id="{4C5B991E-BCB1-0C43-AC79-0AD87E0C75A5}"/>
              </a:ext>
            </a:extLst>
          </p:cNvPr>
          <p:cNvPicPr>
            <a:picLocks noChangeAspect="1"/>
          </p:cNvPicPr>
          <p:nvPr/>
        </p:nvPicPr>
        <p:blipFill>
          <a:blip r:embed="rId2"/>
          <a:stretch>
            <a:fillRect/>
          </a:stretch>
        </p:blipFill>
        <p:spPr>
          <a:xfrm>
            <a:off x="6091916" y="857250"/>
            <a:ext cx="5571234" cy="1490305"/>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958D39CE-EECE-CF47-8C0F-47F7DB7D9889}"/>
              </a:ext>
            </a:extLst>
          </p:cNvPr>
          <p:cNvPicPr>
            <a:picLocks noChangeAspect="1"/>
          </p:cNvPicPr>
          <p:nvPr/>
        </p:nvPicPr>
        <p:blipFill>
          <a:blip r:embed="rId3"/>
          <a:stretch>
            <a:fillRect/>
          </a:stretch>
        </p:blipFill>
        <p:spPr>
          <a:xfrm>
            <a:off x="6172350" y="2881409"/>
            <a:ext cx="5327922" cy="919066"/>
          </a:xfrm>
          <a:prstGeom prst="rect">
            <a:avLst/>
          </a:prstGeom>
        </p:spPr>
      </p:pic>
      <p:pic>
        <p:nvPicPr>
          <p:cNvPr id="12" name="Picture 11" descr="Graphical user interface, text, website&#10;&#10;Description automatically generated">
            <a:extLst>
              <a:ext uri="{FF2B5EF4-FFF2-40B4-BE49-F238E27FC236}">
                <a16:creationId xmlns:a16="http://schemas.microsoft.com/office/drawing/2014/main" id="{835FB413-A754-D648-BC69-B3BC473718E4}"/>
              </a:ext>
            </a:extLst>
          </p:cNvPr>
          <p:cNvPicPr>
            <a:picLocks noChangeAspect="1"/>
          </p:cNvPicPr>
          <p:nvPr/>
        </p:nvPicPr>
        <p:blipFill>
          <a:blip r:embed="rId4"/>
          <a:stretch>
            <a:fillRect/>
          </a:stretch>
        </p:blipFill>
        <p:spPr>
          <a:xfrm>
            <a:off x="6086040" y="4325892"/>
            <a:ext cx="5451627" cy="749598"/>
          </a:xfrm>
          <a:prstGeom prst="rect">
            <a:avLst/>
          </a:prstGeom>
        </p:spPr>
      </p:pic>
      <p:pic>
        <p:nvPicPr>
          <p:cNvPr id="33" name="Picture 32" descr="A picture containing shape&#10;&#10;Description automatically generated">
            <a:extLst>
              <a:ext uri="{FF2B5EF4-FFF2-40B4-BE49-F238E27FC236}">
                <a16:creationId xmlns:a16="http://schemas.microsoft.com/office/drawing/2014/main" id="{93453590-D449-7748-B6EB-A5E9FAA2B9A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V="1">
            <a:off x="1683956" y="5866274"/>
            <a:ext cx="1487589" cy="991726"/>
          </a:xfrm>
          <a:prstGeom prst="rect">
            <a:avLst/>
          </a:prstGeom>
        </p:spPr>
      </p:pic>
    </p:spTree>
    <p:extLst>
      <p:ext uri="{BB962C8B-B14F-4D97-AF65-F5344CB8AC3E}">
        <p14:creationId xmlns:p14="http://schemas.microsoft.com/office/powerpoint/2010/main" val="7896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E8FE-A90F-254E-BCF5-2F655EF7B8D8}"/>
              </a:ext>
            </a:extLst>
          </p:cNvPr>
          <p:cNvSpPr>
            <a:spLocks noGrp="1"/>
          </p:cNvSpPr>
          <p:nvPr>
            <p:ph type="title"/>
          </p:nvPr>
        </p:nvSpPr>
        <p:spPr/>
        <p:txBody>
          <a:bodyPr/>
          <a:lstStyle/>
          <a:p>
            <a:r>
              <a:rPr lang="ro-RO" dirty="0" err="1"/>
              <a:t>Dirty</a:t>
            </a:r>
            <a:r>
              <a:rPr lang="ro-RO" dirty="0"/>
              <a:t> </a:t>
            </a:r>
            <a:r>
              <a:rPr lang="ro-RO" dirty="0" err="1"/>
              <a:t>politics</a:t>
            </a:r>
            <a:r>
              <a:rPr lang="ro-RO" dirty="0"/>
              <a:t> </a:t>
            </a:r>
            <a:r>
              <a:rPr lang="ro-RO" dirty="0" err="1"/>
              <a:t>with</a:t>
            </a:r>
            <a:r>
              <a:rPr lang="ro-RO" dirty="0"/>
              <a:t> </a:t>
            </a:r>
            <a:r>
              <a:rPr lang="ro-RO" dirty="0" err="1"/>
              <a:t>dirty</a:t>
            </a:r>
            <a:r>
              <a:rPr lang="ro-RO" dirty="0"/>
              <a:t> </a:t>
            </a:r>
            <a:r>
              <a:rPr lang="ro-RO" dirty="0" err="1"/>
              <a:t>arguments</a:t>
            </a:r>
            <a:r>
              <a:rPr lang="ro-RO" dirty="0"/>
              <a:t>//Spain</a:t>
            </a:r>
          </a:p>
        </p:txBody>
      </p:sp>
      <p:sp>
        <p:nvSpPr>
          <p:cNvPr id="3" name="Content Placeholder 2">
            <a:extLst>
              <a:ext uri="{FF2B5EF4-FFF2-40B4-BE49-F238E27FC236}">
                <a16:creationId xmlns:a16="http://schemas.microsoft.com/office/drawing/2014/main" id="{CE4911A7-8952-AC42-A269-0F9F979B29A0}"/>
              </a:ext>
            </a:extLst>
          </p:cNvPr>
          <p:cNvSpPr>
            <a:spLocks noGrp="1"/>
          </p:cNvSpPr>
          <p:nvPr>
            <p:ph idx="1"/>
          </p:nvPr>
        </p:nvSpPr>
        <p:spPr/>
        <p:txBody>
          <a:bodyPr/>
          <a:lstStyle/>
          <a:p>
            <a:r>
              <a:rPr lang="en-GB" dirty="0"/>
              <a:t>For years in Spain institutional political confrontation tends to be hyperbolic, and very focused on the historical archetypes of the 1936 civil war.</a:t>
            </a:r>
          </a:p>
          <a:p>
            <a:r>
              <a:rPr lang="en-GB" dirty="0"/>
              <a:t> Concepts "</a:t>
            </a:r>
            <a:r>
              <a:rPr lang="en-GB" dirty="0" err="1"/>
              <a:t>facha</a:t>
            </a:r>
            <a:r>
              <a:rPr lang="en-GB" dirty="0"/>
              <a:t>" -fascist- and social-communist Bolivarian in reference to Venezuela's </a:t>
            </a:r>
            <a:r>
              <a:rPr lang="en-GB" dirty="0" err="1"/>
              <a:t>Chavists</a:t>
            </a:r>
            <a:r>
              <a:rPr lang="en-GB" dirty="0"/>
              <a:t> regime, are widespread and therefore trivialized by misuse.  </a:t>
            </a:r>
          </a:p>
          <a:p>
            <a:r>
              <a:rPr lang="en-GB" dirty="0"/>
              <a:t>This systematic trivialization has been projected in public conversation into a banalization of the Holocaust in hyperbolic criticism of the management of different governments</a:t>
            </a:r>
            <a:endParaRPr lang="ro-RO" dirty="0"/>
          </a:p>
        </p:txBody>
      </p:sp>
    </p:spTree>
    <p:extLst>
      <p:ext uri="{BB962C8B-B14F-4D97-AF65-F5344CB8AC3E}">
        <p14:creationId xmlns:p14="http://schemas.microsoft.com/office/powerpoint/2010/main" val="104307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E8FE-A90F-254E-BCF5-2F655EF7B8D8}"/>
              </a:ext>
            </a:extLst>
          </p:cNvPr>
          <p:cNvSpPr>
            <a:spLocks noGrp="1"/>
          </p:cNvSpPr>
          <p:nvPr>
            <p:ph type="title"/>
          </p:nvPr>
        </p:nvSpPr>
        <p:spPr>
          <a:xfrm>
            <a:off x="1687669" y="624110"/>
            <a:ext cx="4137059" cy="1280890"/>
          </a:xfrm>
        </p:spPr>
        <p:txBody>
          <a:bodyPr>
            <a:normAutofit/>
          </a:bodyPr>
          <a:lstStyle/>
          <a:p>
            <a:pPr>
              <a:lnSpc>
                <a:spcPct val="90000"/>
              </a:lnSpc>
            </a:pPr>
            <a:r>
              <a:rPr lang="ro-RO" sz="2700"/>
              <a:t>Dirty politics with dirty arguments//Romania</a:t>
            </a:r>
          </a:p>
        </p:txBody>
      </p:sp>
      <p:sp>
        <p:nvSpPr>
          <p:cNvPr id="3" name="Content Placeholder 2">
            <a:extLst>
              <a:ext uri="{FF2B5EF4-FFF2-40B4-BE49-F238E27FC236}">
                <a16:creationId xmlns:a16="http://schemas.microsoft.com/office/drawing/2014/main" id="{CE4911A7-8952-AC42-A269-0F9F979B29A0}"/>
              </a:ext>
            </a:extLst>
          </p:cNvPr>
          <p:cNvSpPr>
            <a:spLocks noGrp="1"/>
          </p:cNvSpPr>
          <p:nvPr>
            <p:ph idx="1"/>
          </p:nvPr>
        </p:nvSpPr>
        <p:spPr>
          <a:xfrm>
            <a:off x="1683956" y="2133600"/>
            <a:ext cx="4140772" cy="3777622"/>
          </a:xfrm>
        </p:spPr>
        <p:txBody>
          <a:bodyPr>
            <a:normAutofit fontScale="92500" lnSpcReduction="20000"/>
          </a:bodyPr>
          <a:lstStyle/>
          <a:p>
            <a:pPr>
              <a:lnSpc>
                <a:spcPct val="90000"/>
              </a:lnSpc>
            </a:pPr>
            <a:r>
              <a:rPr lang="en-GB" sz="1500" dirty="0">
                <a:solidFill>
                  <a:srgbClr val="000000"/>
                </a:solidFill>
              </a:rPr>
              <a:t>Since 2014 when Romanians elected President Klaus Iohannis (Romanian with German ethnic background) his political opponents have been perpetrating offensive narrative that portray Iohannis as the Nazi icon in domestic politics   </a:t>
            </a:r>
          </a:p>
          <a:p>
            <a:pPr>
              <a:lnSpc>
                <a:spcPct val="90000"/>
              </a:lnSpc>
            </a:pPr>
            <a:r>
              <a:rPr lang="en-GB" sz="1500" dirty="0">
                <a:solidFill>
                  <a:srgbClr val="000000"/>
                </a:solidFill>
              </a:rPr>
              <a:t> He is mostly labelled as a dictator and his actions are criticized for being inspired by the Nazi regime</a:t>
            </a:r>
          </a:p>
          <a:p>
            <a:pPr>
              <a:lnSpc>
                <a:spcPct val="90000"/>
              </a:lnSpc>
            </a:pPr>
            <a:r>
              <a:rPr lang="en-GB" sz="1500" dirty="0">
                <a:solidFill>
                  <a:srgbClr val="000000"/>
                </a:solidFill>
              </a:rPr>
              <a:t>Several high ranked politicians have been sanctioned for discriminatory and defamatory comments, yet with limited effect</a:t>
            </a:r>
          </a:p>
          <a:p>
            <a:pPr>
              <a:lnSpc>
                <a:spcPct val="90000"/>
              </a:lnSpc>
            </a:pPr>
            <a:r>
              <a:rPr lang="en-GB" sz="1500" dirty="0">
                <a:solidFill>
                  <a:srgbClr val="000000"/>
                </a:solidFill>
              </a:rPr>
              <a:t>During COVID-19 crisis, most of his contestants within the general public argued that Iohannis is implementing a systemic plan to eliminate them either for not complying to the imposed restrictions or for not adhering to his doctrine or political party. </a:t>
            </a:r>
            <a:endParaRPr lang="ro-RO" sz="1500" dirty="0">
              <a:solidFill>
                <a:srgbClr val="000000"/>
              </a:solidFill>
            </a:endParaRPr>
          </a:p>
        </p:txBody>
      </p:sp>
      <p:pic>
        <p:nvPicPr>
          <p:cNvPr id="5" name="Picture 4" descr="A person looking at the camera&#10;&#10;Description automatically generated">
            <a:extLst>
              <a:ext uri="{FF2B5EF4-FFF2-40B4-BE49-F238E27FC236}">
                <a16:creationId xmlns:a16="http://schemas.microsoft.com/office/drawing/2014/main" id="{A341FA41-B748-884E-A97B-6A789110E4B1}"/>
              </a:ext>
            </a:extLst>
          </p:cNvPr>
          <p:cNvPicPr>
            <a:picLocks noChangeAspect="1"/>
          </p:cNvPicPr>
          <p:nvPr/>
        </p:nvPicPr>
        <p:blipFill>
          <a:blip r:embed="rId2"/>
          <a:stretch>
            <a:fillRect/>
          </a:stretch>
        </p:blipFill>
        <p:spPr>
          <a:xfrm>
            <a:off x="6091916" y="1483571"/>
            <a:ext cx="5451627" cy="3570816"/>
          </a:xfrm>
          <a:prstGeom prst="rect">
            <a:avLst/>
          </a:prstGeom>
        </p:spPr>
      </p:pic>
    </p:spTree>
    <p:extLst>
      <p:ext uri="{BB962C8B-B14F-4D97-AF65-F5344CB8AC3E}">
        <p14:creationId xmlns:p14="http://schemas.microsoft.com/office/powerpoint/2010/main" val="407068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6FDE-080F-5442-BDF7-BE7FB4578439}"/>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4950728A-E4BB-FA45-ACCF-C53B7DDE7C5E}"/>
              </a:ext>
            </a:extLst>
          </p:cNvPr>
          <p:cNvSpPr>
            <a:spLocks noGrp="1"/>
          </p:cNvSpPr>
          <p:nvPr>
            <p:ph idx="1"/>
          </p:nvPr>
        </p:nvSpPr>
        <p:spPr/>
        <p:txBody>
          <a:bodyPr/>
          <a:lstStyle/>
          <a:p>
            <a:pPr algn="just"/>
            <a:r>
              <a:rPr lang="en-GB" dirty="0"/>
              <a:t>Holocaust memory is tainted and abusively distorted by COVID-19 negationists and by politicians that speculated the context</a:t>
            </a:r>
          </a:p>
          <a:p>
            <a:pPr algn="just"/>
            <a:r>
              <a:rPr lang="en-GB" dirty="0"/>
              <a:t>The trivializing narratives oscillate from clear Anti-Semitic attitudes (ideologically motivated) to blunt ignorance that amplifies due to the existent moral panic</a:t>
            </a:r>
          </a:p>
          <a:p>
            <a:pPr algn="just"/>
            <a:endParaRPr lang="en-GB" dirty="0"/>
          </a:p>
          <a:p>
            <a:endParaRPr lang="en-GB" dirty="0"/>
          </a:p>
        </p:txBody>
      </p:sp>
    </p:spTree>
    <p:extLst>
      <p:ext uri="{BB962C8B-B14F-4D97-AF65-F5344CB8AC3E}">
        <p14:creationId xmlns:p14="http://schemas.microsoft.com/office/powerpoint/2010/main" val="144371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F5B0-AC55-BD44-A3D2-DFBDFF20DEF0}"/>
              </a:ext>
            </a:extLst>
          </p:cNvPr>
          <p:cNvSpPr>
            <a:spLocks noGrp="1"/>
          </p:cNvSpPr>
          <p:nvPr>
            <p:ph type="title"/>
          </p:nvPr>
        </p:nvSpPr>
        <p:spPr/>
        <p:txBody>
          <a:bodyPr/>
          <a:lstStyle/>
          <a:p>
            <a:r>
              <a:rPr lang="en-GB" dirty="0"/>
              <a:t>Questions and challenges</a:t>
            </a:r>
          </a:p>
        </p:txBody>
      </p:sp>
      <p:sp>
        <p:nvSpPr>
          <p:cNvPr id="3" name="Content Placeholder 2">
            <a:extLst>
              <a:ext uri="{FF2B5EF4-FFF2-40B4-BE49-F238E27FC236}">
                <a16:creationId xmlns:a16="http://schemas.microsoft.com/office/drawing/2014/main" id="{1BEE4384-F4FB-9B4E-A521-2369714172B1}"/>
              </a:ext>
            </a:extLst>
          </p:cNvPr>
          <p:cNvSpPr>
            <a:spLocks noGrp="1"/>
          </p:cNvSpPr>
          <p:nvPr>
            <p:ph idx="1"/>
          </p:nvPr>
        </p:nvSpPr>
        <p:spPr/>
        <p:txBody>
          <a:bodyPr/>
          <a:lstStyle/>
          <a:p>
            <a:r>
              <a:rPr lang="en-GB" dirty="0"/>
              <a:t>Have you met these narratives in your countries? Please share.</a:t>
            </a:r>
          </a:p>
          <a:p>
            <a:endParaRPr lang="en-GB" dirty="0"/>
          </a:p>
          <a:p>
            <a:endParaRPr lang="en-GB" dirty="0"/>
          </a:p>
          <a:p>
            <a:r>
              <a:rPr lang="en-GB" dirty="0"/>
              <a:t>Is NOW the time for prompt and drastic counter actions to address/redress the phenomenon? </a:t>
            </a:r>
            <a:r>
              <a:rPr lang="en-GB"/>
              <a:t>Let’s talk. </a:t>
            </a:r>
            <a:endParaRPr lang="en-GB" dirty="0"/>
          </a:p>
        </p:txBody>
      </p:sp>
    </p:spTree>
    <p:extLst>
      <p:ext uri="{BB962C8B-B14F-4D97-AF65-F5344CB8AC3E}">
        <p14:creationId xmlns:p14="http://schemas.microsoft.com/office/powerpoint/2010/main" val="1681948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A98C-E881-E148-8343-3133E86DD349}"/>
              </a:ext>
            </a:extLst>
          </p:cNvPr>
          <p:cNvSpPr>
            <a:spLocks noGrp="1"/>
          </p:cNvSpPr>
          <p:nvPr>
            <p:ph type="title"/>
          </p:nvPr>
        </p:nvSpPr>
        <p:spPr/>
        <p:txBody>
          <a:bodyPr/>
          <a:lstStyle/>
          <a:p>
            <a:r>
              <a:rPr lang="en-GB" dirty="0"/>
              <a:t>Research framework </a:t>
            </a:r>
          </a:p>
        </p:txBody>
      </p:sp>
      <p:graphicFrame>
        <p:nvGraphicFramePr>
          <p:cNvPr id="4" name="Content Placeholder 3">
            <a:extLst>
              <a:ext uri="{FF2B5EF4-FFF2-40B4-BE49-F238E27FC236}">
                <a16:creationId xmlns:a16="http://schemas.microsoft.com/office/drawing/2014/main" id="{EC551334-76F8-A849-8EDE-BB53E4DDD655}"/>
              </a:ext>
            </a:extLst>
          </p:cNvPr>
          <p:cNvGraphicFramePr>
            <a:graphicFrameLocks noGrp="1"/>
          </p:cNvGraphicFramePr>
          <p:nvPr>
            <p:ph idx="1"/>
            <p:extLst>
              <p:ext uri="{D42A27DB-BD31-4B8C-83A1-F6EECF244321}">
                <p14:modId xmlns:p14="http://schemas.microsoft.com/office/powerpoint/2010/main" val="3419643931"/>
              </p:ext>
            </p:extLst>
          </p:nvPr>
        </p:nvGraphicFramePr>
        <p:xfrm>
          <a:off x="2589214" y="2133600"/>
          <a:ext cx="5968999" cy="298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FD5CDB8-D87C-644A-9DCD-4AF43DCB912A}"/>
              </a:ext>
            </a:extLst>
          </p:cNvPr>
          <p:cNvSpPr txBox="1"/>
          <p:nvPr/>
        </p:nvSpPr>
        <p:spPr>
          <a:xfrm>
            <a:off x="1541658" y="5343526"/>
            <a:ext cx="10231242" cy="1508105"/>
          </a:xfrm>
          <a:prstGeom prst="rect">
            <a:avLst/>
          </a:prstGeom>
          <a:noFill/>
          <a:ln w="22225">
            <a:solidFill>
              <a:schemeClr val="accent1"/>
            </a:solidFill>
          </a:ln>
        </p:spPr>
        <p:txBody>
          <a:bodyPr wrap="square" rtlCol="0">
            <a:spAutoFit/>
          </a:bodyPr>
          <a:lstStyle/>
          <a:p>
            <a:r>
              <a:rPr lang="en-GB" sz="1400" dirty="0"/>
              <a:t>References:</a:t>
            </a:r>
          </a:p>
          <a:p>
            <a:pPr marL="285750" indent="-285750">
              <a:buFontTx/>
              <a:buChar char="-"/>
            </a:pPr>
            <a:r>
              <a:rPr lang="en-GB" sz="1400" dirty="0"/>
              <a:t>ADL // </a:t>
            </a:r>
            <a:r>
              <a:rPr lang="en-GB" sz="1400" dirty="0">
                <a:hlinkClick r:id="rId7"/>
              </a:rPr>
              <a:t>Inappropriate Comparisons Trivialize the Holocaust </a:t>
            </a:r>
            <a:r>
              <a:rPr lang="en-GB" sz="1400" dirty="0"/>
              <a:t>(01/27/2014)</a:t>
            </a:r>
          </a:p>
          <a:p>
            <a:endParaRPr lang="en-GB" sz="1400" dirty="0"/>
          </a:p>
          <a:p>
            <a:pPr marL="285750" indent="-285750">
              <a:buFontTx/>
              <a:buChar char="-"/>
            </a:pPr>
            <a:r>
              <a:rPr lang="en-GB" sz="1400" dirty="0"/>
              <a:t>JCPA // </a:t>
            </a:r>
            <a:r>
              <a:rPr lang="en-GB" sz="1400" dirty="0">
                <a:hlinkClick r:id="rId8"/>
              </a:rPr>
              <a:t>Holocaust Trivialization </a:t>
            </a:r>
            <a:r>
              <a:rPr lang="en-GB" sz="1400" dirty="0"/>
              <a:t>(04/09/2008)</a:t>
            </a:r>
          </a:p>
          <a:p>
            <a:endParaRPr lang="en-GB" dirty="0"/>
          </a:p>
          <a:p>
            <a:endParaRPr lang="en-GB" dirty="0"/>
          </a:p>
        </p:txBody>
      </p:sp>
    </p:spTree>
    <p:extLst>
      <p:ext uri="{BB962C8B-B14F-4D97-AF65-F5344CB8AC3E}">
        <p14:creationId xmlns:p14="http://schemas.microsoft.com/office/powerpoint/2010/main" val="210180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9D14A-2305-CF48-9F7F-7854066196D0}"/>
              </a:ext>
            </a:extLst>
          </p:cNvPr>
          <p:cNvSpPr>
            <a:spLocks noGrp="1"/>
          </p:cNvSpPr>
          <p:nvPr>
            <p:ph type="title"/>
          </p:nvPr>
        </p:nvSpPr>
        <p:spPr>
          <a:xfrm>
            <a:off x="1433889" y="1059872"/>
            <a:ext cx="3012216" cy="4851349"/>
          </a:xfrm>
        </p:spPr>
        <p:txBody>
          <a:bodyPr>
            <a:normAutofit/>
          </a:bodyPr>
          <a:lstStyle/>
          <a:p>
            <a:r>
              <a:rPr lang="en-GB"/>
              <a:t>Research framework </a:t>
            </a:r>
            <a:endParaRPr lang="ro-RO" dirty="0"/>
          </a:p>
        </p:txBody>
      </p:sp>
      <p:sp>
        <p:nvSpPr>
          <p:cNvPr id="29"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10E5F4C9-E1CB-4247-BC6F-86F698AFD7CB}"/>
              </a:ext>
            </a:extLst>
          </p:cNvPr>
          <p:cNvSpPr>
            <a:spLocks noGrp="1"/>
          </p:cNvSpPr>
          <p:nvPr>
            <p:ph idx="1"/>
          </p:nvPr>
        </p:nvSpPr>
        <p:spPr>
          <a:xfrm>
            <a:off x="5280368" y="1059872"/>
            <a:ext cx="6224244" cy="4851350"/>
          </a:xfrm>
        </p:spPr>
        <p:txBody>
          <a:bodyPr>
            <a:normAutofit/>
          </a:bodyPr>
          <a:lstStyle/>
          <a:p>
            <a:r>
              <a:rPr lang="en-GB"/>
              <a:t>2018 – 2020, timeframe </a:t>
            </a:r>
          </a:p>
          <a:p>
            <a:r>
              <a:rPr lang="en-GB"/>
              <a:t> documented media: online media, social media</a:t>
            </a:r>
          </a:p>
          <a:p>
            <a:r>
              <a:rPr lang="en-GB"/>
              <a:t>Social media – public accounts (politicians, influencers, journalists) and regular users’ comments/reactions </a:t>
            </a:r>
          </a:p>
          <a:p>
            <a:r>
              <a:rPr lang="en-GB"/>
              <a:t>Topics: social issues, healthcare, domestic and foreign politics, COVID-19 crisis  </a:t>
            </a:r>
            <a:endParaRPr lang="en-GB" dirty="0"/>
          </a:p>
        </p:txBody>
      </p:sp>
    </p:spTree>
    <p:extLst>
      <p:ext uri="{BB962C8B-B14F-4D97-AF65-F5344CB8AC3E}">
        <p14:creationId xmlns:p14="http://schemas.microsoft.com/office/powerpoint/2010/main" val="123224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6F9E5-7E48-5141-B24A-9BC2DA43AAF2}"/>
              </a:ext>
            </a:extLst>
          </p:cNvPr>
          <p:cNvSpPr>
            <a:spLocks noGrp="1"/>
          </p:cNvSpPr>
          <p:nvPr>
            <p:ph type="title"/>
          </p:nvPr>
        </p:nvSpPr>
        <p:spPr/>
        <p:txBody>
          <a:bodyPr/>
          <a:lstStyle/>
          <a:p>
            <a:r>
              <a:rPr lang="en-GB" dirty="0"/>
              <a:t>Preliminary conclusions</a:t>
            </a:r>
          </a:p>
        </p:txBody>
      </p:sp>
      <p:sp>
        <p:nvSpPr>
          <p:cNvPr id="3" name="Content Placeholder 2">
            <a:extLst>
              <a:ext uri="{FF2B5EF4-FFF2-40B4-BE49-F238E27FC236}">
                <a16:creationId xmlns:a16="http://schemas.microsoft.com/office/drawing/2014/main" id="{61429BE8-F818-CC4D-B067-F22BED429AD3}"/>
              </a:ext>
            </a:extLst>
          </p:cNvPr>
          <p:cNvSpPr>
            <a:spLocks noGrp="1"/>
          </p:cNvSpPr>
          <p:nvPr>
            <p:ph idx="1"/>
          </p:nvPr>
        </p:nvSpPr>
        <p:spPr/>
        <p:txBody>
          <a:bodyPr/>
          <a:lstStyle/>
          <a:p>
            <a:r>
              <a:rPr lang="en-GB" dirty="0"/>
              <a:t>Persistent narratives that are deeply embedded in the popular discourse and perception on Holocaust</a:t>
            </a:r>
          </a:p>
          <a:p>
            <a:r>
              <a:rPr lang="en-GB" dirty="0"/>
              <a:t>Misuse of historical references and symbols, and even of political concepts (doctrines, ideologies)</a:t>
            </a:r>
          </a:p>
          <a:p>
            <a:r>
              <a:rPr lang="en-GB" dirty="0"/>
              <a:t>Incondite arguments (common users)</a:t>
            </a:r>
          </a:p>
          <a:p>
            <a:r>
              <a:rPr lang="en-GB" dirty="0"/>
              <a:t>Abusive appropriation of Holocaust significance and of Jewish trauma </a:t>
            </a:r>
          </a:p>
          <a:p>
            <a:r>
              <a:rPr lang="en-GB" dirty="0"/>
              <a:t>Politically exploited by radical or conservative politicians</a:t>
            </a:r>
          </a:p>
          <a:p>
            <a:r>
              <a:rPr lang="en-GB" dirty="0"/>
              <a:t>COVID-19 pandemic created the perfect storm for the inflammatory narratives that use Holocaust memory/significance as a mean to defy and to oppose “the system” (national or global) </a:t>
            </a:r>
          </a:p>
        </p:txBody>
      </p:sp>
    </p:spTree>
    <p:extLst>
      <p:ext uri="{BB962C8B-B14F-4D97-AF65-F5344CB8AC3E}">
        <p14:creationId xmlns:p14="http://schemas.microsoft.com/office/powerpoint/2010/main" val="296548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CC148E-EC32-41C0-BD54-8646C4EC5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CC1D72-1B7F-D340-ACAA-5D0EDA3E72BD}"/>
              </a:ext>
            </a:extLst>
          </p:cNvPr>
          <p:cNvSpPr>
            <a:spLocks noGrp="1"/>
          </p:cNvSpPr>
          <p:nvPr>
            <p:ph type="title"/>
          </p:nvPr>
        </p:nvSpPr>
        <p:spPr>
          <a:xfrm>
            <a:off x="649224" y="645106"/>
            <a:ext cx="5122652" cy="1259894"/>
          </a:xfrm>
        </p:spPr>
        <p:txBody>
          <a:bodyPr>
            <a:normAutofit/>
          </a:bodyPr>
          <a:lstStyle/>
          <a:p>
            <a:r>
              <a:rPr lang="en-GB" dirty="0"/>
              <a:t>Animal rights, humans’ wrongs</a:t>
            </a:r>
          </a:p>
        </p:txBody>
      </p:sp>
      <p:sp>
        <p:nvSpPr>
          <p:cNvPr id="18" name="Rectangle 17">
            <a:extLst>
              <a:ext uri="{FF2B5EF4-FFF2-40B4-BE49-F238E27FC236}">
                <a16:creationId xmlns:a16="http://schemas.microsoft.com/office/drawing/2014/main" id="{9DEB0131-6275-4D19-835F-75DB7F25BA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9C43480C-2B13-407A-B90F-737391F76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476" y="799139"/>
            <a:ext cx="4963395" cy="254415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text&#10;&#10;Description automatically generated">
            <a:extLst>
              <a:ext uri="{FF2B5EF4-FFF2-40B4-BE49-F238E27FC236}">
                <a16:creationId xmlns:a16="http://schemas.microsoft.com/office/drawing/2014/main" id="{5247A577-8277-5546-8339-05202F598C68}"/>
              </a:ext>
            </a:extLst>
          </p:cNvPr>
          <p:cNvPicPr>
            <a:picLocks noChangeAspect="1"/>
          </p:cNvPicPr>
          <p:nvPr/>
        </p:nvPicPr>
        <p:blipFill>
          <a:blip r:embed="rId2"/>
          <a:stretch>
            <a:fillRect/>
          </a:stretch>
        </p:blipFill>
        <p:spPr>
          <a:xfrm>
            <a:off x="6584841" y="1054318"/>
            <a:ext cx="4673849" cy="2044808"/>
          </a:xfrm>
          <a:prstGeom prst="rect">
            <a:avLst/>
          </a:prstGeom>
        </p:spPr>
      </p:pic>
      <p:sp>
        <p:nvSpPr>
          <p:cNvPr id="22" name="Rectangle 21">
            <a:extLst>
              <a:ext uri="{FF2B5EF4-FFF2-40B4-BE49-F238E27FC236}">
                <a16:creationId xmlns:a16="http://schemas.microsoft.com/office/drawing/2014/main" id="{F3254D52-2722-49A3-B2D0-E344F8123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475" y="3504427"/>
            <a:ext cx="2399348" cy="2544153"/>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imeline&#10;&#10;Description automatically generated">
            <a:extLst>
              <a:ext uri="{FF2B5EF4-FFF2-40B4-BE49-F238E27FC236}">
                <a16:creationId xmlns:a16="http://schemas.microsoft.com/office/drawing/2014/main" id="{0F47DA15-460E-4245-A80B-F8E5633639FF}"/>
              </a:ext>
            </a:extLst>
          </p:cNvPr>
          <p:cNvPicPr>
            <a:picLocks noChangeAspect="1"/>
          </p:cNvPicPr>
          <p:nvPr/>
        </p:nvPicPr>
        <p:blipFill>
          <a:blip r:embed="rId3"/>
          <a:stretch>
            <a:fillRect/>
          </a:stretch>
        </p:blipFill>
        <p:spPr>
          <a:xfrm>
            <a:off x="6584841" y="3794632"/>
            <a:ext cx="2106408" cy="1974756"/>
          </a:xfrm>
          <a:prstGeom prst="rect">
            <a:avLst/>
          </a:prstGeom>
        </p:spPr>
      </p:pic>
      <p:sp>
        <p:nvSpPr>
          <p:cNvPr id="24" name="Rectangle 23">
            <a:extLst>
              <a:ext uri="{FF2B5EF4-FFF2-40B4-BE49-F238E27FC236}">
                <a16:creationId xmlns:a16="http://schemas.microsoft.com/office/drawing/2014/main" id="{E5CA36E9-908E-4E2D-A42D-5ABA0096C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5520" y="3504427"/>
            <a:ext cx="2399350" cy="2544154"/>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4FE16B9A-800F-924D-98AE-A2EEB3A46E6A}"/>
              </a:ext>
            </a:extLst>
          </p:cNvPr>
          <p:cNvPicPr>
            <a:picLocks noChangeAspect="1"/>
          </p:cNvPicPr>
          <p:nvPr/>
        </p:nvPicPr>
        <p:blipFill>
          <a:blip r:embed="rId4"/>
          <a:stretch>
            <a:fillRect/>
          </a:stretch>
        </p:blipFill>
        <p:spPr>
          <a:xfrm>
            <a:off x="9135118" y="4038761"/>
            <a:ext cx="2123572" cy="1486499"/>
          </a:xfrm>
          <a:prstGeom prst="rect">
            <a:avLst/>
          </a:prstGeom>
        </p:spPr>
      </p:pic>
      <p:sp>
        <p:nvSpPr>
          <p:cNvPr id="26" name="Freeform 12">
            <a:extLst>
              <a:ext uri="{FF2B5EF4-FFF2-40B4-BE49-F238E27FC236}">
                <a16:creationId xmlns:a16="http://schemas.microsoft.com/office/drawing/2014/main" id="{1958A85E-F1A3-4184-9E32-4A236CCDB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Background pattern, rectangle&#10;&#10;Description automatically generated">
            <a:extLst>
              <a:ext uri="{FF2B5EF4-FFF2-40B4-BE49-F238E27FC236}">
                <a16:creationId xmlns:a16="http://schemas.microsoft.com/office/drawing/2014/main" id="{EA53F28F-7768-784C-B3D2-FE8FA5242225}"/>
              </a:ext>
            </a:extLst>
          </p:cNvPr>
          <p:cNvPicPr>
            <a:picLocks noGrp="1" noChangeAspect="1"/>
          </p:cNvPicPr>
          <p:nvPr>
            <p:ph idx="1"/>
          </p:nvPr>
        </p:nvPicPr>
        <p:blipFill>
          <a:blip r:embed="rId5">
            <a:extLst>
              <a:ext uri="{837473B0-CC2E-450A-ABE3-18F120FF3D39}">
                <a1611:picAttrSrcUrl xmlns:a1611="http://schemas.microsoft.com/office/drawing/2016/11/main" r:id="rId6"/>
              </a:ext>
            </a:extLst>
          </a:blip>
          <a:stretch>
            <a:fillRect/>
          </a:stretch>
        </p:blipFill>
        <p:spPr>
          <a:xfrm>
            <a:off x="10599636" y="320639"/>
            <a:ext cx="1193800" cy="795867"/>
          </a:xfrm>
        </p:spPr>
      </p:pic>
      <p:pic>
        <p:nvPicPr>
          <p:cNvPr id="19" name="Picture 18" descr="Shape&#10;&#10;Description automatically generated">
            <a:extLst>
              <a:ext uri="{FF2B5EF4-FFF2-40B4-BE49-F238E27FC236}">
                <a16:creationId xmlns:a16="http://schemas.microsoft.com/office/drawing/2014/main" id="{3951A237-E13B-664A-9FB9-290CCA9B081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856930" y="5813506"/>
            <a:ext cx="1586761" cy="991726"/>
          </a:xfrm>
          <a:prstGeom prst="rect">
            <a:avLst/>
          </a:prstGeom>
        </p:spPr>
      </p:pic>
      <p:pic>
        <p:nvPicPr>
          <p:cNvPr id="25" name="Picture 24" descr="A picture containing shape&#10;&#10;Description automatically generated">
            <a:extLst>
              <a:ext uri="{FF2B5EF4-FFF2-40B4-BE49-F238E27FC236}">
                <a16:creationId xmlns:a16="http://schemas.microsoft.com/office/drawing/2014/main" id="{8BD29C86-247E-C648-A4F2-D65059D3033B}"/>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flipV="1">
            <a:off x="10599635" y="5785892"/>
            <a:ext cx="1487589" cy="991726"/>
          </a:xfrm>
          <a:prstGeom prst="rect">
            <a:avLst/>
          </a:prstGeom>
        </p:spPr>
      </p:pic>
      <p:sp>
        <p:nvSpPr>
          <p:cNvPr id="28" name="TextBox 27">
            <a:extLst>
              <a:ext uri="{FF2B5EF4-FFF2-40B4-BE49-F238E27FC236}">
                <a16:creationId xmlns:a16="http://schemas.microsoft.com/office/drawing/2014/main" id="{C48EA1DD-5C16-E64F-86A7-29C1F043442C}"/>
              </a:ext>
            </a:extLst>
          </p:cNvPr>
          <p:cNvSpPr txBox="1"/>
          <p:nvPr/>
        </p:nvSpPr>
        <p:spPr>
          <a:xfrm>
            <a:off x="669362" y="2286715"/>
            <a:ext cx="4701086" cy="2585323"/>
          </a:xfrm>
          <a:prstGeom prst="rect">
            <a:avLst/>
          </a:prstGeom>
          <a:noFill/>
        </p:spPr>
        <p:txBody>
          <a:bodyPr wrap="square" rtlCol="0">
            <a:spAutoFit/>
          </a:bodyPr>
          <a:lstStyle/>
          <a:p>
            <a:r>
              <a:rPr lang="en-GB" dirty="0"/>
              <a:t>Animal rights activists tend to abusively compare animal conditions to concentration or extermination camps (ES)</a:t>
            </a:r>
          </a:p>
          <a:p>
            <a:endParaRPr lang="en-GB" dirty="0"/>
          </a:p>
          <a:p>
            <a:endParaRPr lang="en-GB" dirty="0"/>
          </a:p>
          <a:p>
            <a:r>
              <a:rPr lang="en-GB" dirty="0"/>
              <a:t>In some cases, state officials (RO) or respected politicians (PL) use inappropriate comparisons.  </a:t>
            </a:r>
          </a:p>
        </p:txBody>
      </p:sp>
    </p:spTree>
    <p:extLst>
      <p:ext uri="{BB962C8B-B14F-4D97-AF65-F5344CB8AC3E}">
        <p14:creationId xmlns:p14="http://schemas.microsoft.com/office/powerpoint/2010/main" val="96342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5898079-081F-4617-AC6B-429026673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CE033-9F81-1B43-AAC8-36965CBCE0A7}"/>
              </a:ext>
            </a:extLst>
          </p:cNvPr>
          <p:cNvSpPr>
            <a:spLocks noGrp="1"/>
          </p:cNvSpPr>
          <p:nvPr>
            <p:ph type="title"/>
          </p:nvPr>
        </p:nvSpPr>
        <p:spPr>
          <a:xfrm>
            <a:off x="649224" y="645106"/>
            <a:ext cx="5122652" cy="1259894"/>
          </a:xfrm>
        </p:spPr>
        <p:txBody>
          <a:bodyPr>
            <a:normAutofit/>
          </a:bodyPr>
          <a:lstStyle/>
          <a:p>
            <a:r>
              <a:rPr lang="en-GB" sz="3300"/>
              <a:t>Hospital conditions, a very Romanian problem</a:t>
            </a:r>
          </a:p>
        </p:txBody>
      </p:sp>
      <p:sp>
        <p:nvSpPr>
          <p:cNvPr id="16" name="Rectangle 15">
            <a:extLst>
              <a:ext uri="{FF2B5EF4-FFF2-40B4-BE49-F238E27FC236}">
                <a16:creationId xmlns:a16="http://schemas.microsoft.com/office/drawing/2014/main" id="{BB829EC8-5B3D-469E-942E-5E6E569E5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 name="Content Placeholder 10">
            <a:extLst>
              <a:ext uri="{FF2B5EF4-FFF2-40B4-BE49-F238E27FC236}">
                <a16:creationId xmlns:a16="http://schemas.microsoft.com/office/drawing/2014/main" id="{1C82580C-E9E2-44B9-9A95-FE1176F91272}"/>
              </a:ext>
            </a:extLst>
          </p:cNvPr>
          <p:cNvSpPr>
            <a:spLocks noGrp="1"/>
          </p:cNvSpPr>
          <p:nvPr>
            <p:ph idx="1"/>
          </p:nvPr>
        </p:nvSpPr>
        <p:spPr>
          <a:xfrm>
            <a:off x="649225" y="2133600"/>
            <a:ext cx="5122652" cy="3759253"/>
          </a:xfrm>
        </p:spPr>
        <p:txBody>
          <a:bodyPr>
            <a:normAutofit/>
          </a:bodyPr>
          <a:lstStyle/>
          <a:p>
            <a:r>
              <a:rPr lang="en-US" dirty="0"/>
              <a:t>Prior to COVID-19 pandemic, narratives comparing Romanian hospitals to extermination camps and medical protocols to “medical experiments”  were quite common. </a:t>
            </a:r>
          </a:p>
          <a:p>
            <a:endParaRPr lang="en-US" dirty="0"/>
          </a:p>
          <a:p>
            <a:r>
              <a:rPr lang="en-US" dirty="0"/>
              <a:t>The COVID-19 outburst in Romania simply amplified pre-existent misrepresentations and abusive parallels to Holocaust </a:t>
            </a:r>
          </a:p>
        </p:txBody>
      </p:sp>
      <p:pic>
        <p:nvPicPr>
          <p:cNvPr id="5" name="Content Placeholder 4" descr="Graphical user interface, text, website&#10;&#10;Description automatically generated">
            <a:extLst>
              <a:ext uri="{FF2B5EF4-FFF2-40B4-BE49-F238E27FC236}">
                <a16:creationId xmlns:a16="http://schemas.microsoft.com/office/drawing/2014/main" id="{A8E7FAE9-9BE0-AF45-A752-52F0A93A700E}"/>
              </a:ext>
            </a:extLst>
          </p:cNvPr>
          <p:cNvPicPr>
            <a:picLocks noChangeAspect="1"/>
          </p:cNvPicPr>
          <p:nvPr/>
        </p:nvPicPr>
        <p:blipFill>
          <a:blip r:embed="rId2"/>
          <a:stretch>
            <a:fillRect/>
          </a:stretch>
        </p:blipFill>
        <p:spPr>
          <a:xfrm>
            <a:off x="6091916" y="1544762"/>
            <a:ext cx="5451627" cy="899519"/>
          </a:xfrm>
          <a:prstGeom prst="rect">
            <a:avLst/>
          </a:prstGeom>
        </p:spPr>
      </p:pic>
      <p:pic>
        <p:nvPicPr>
          <p:cNvPr id="7" name="Picture 6">
            <a:extLst>
              <a:ext uri="{FF2B5EF4-FFF2-40B4-BE49-F238E27FC236}">
                <a16:creationId xmlns:a16="http://schemas.microsoft.com/office/drawing/2014/main" id="{C3DE8E27-442C-4C49-95B6-747783A072C7}"/>
              </a:ext>
            </a:extLst>
          </p:cNvPr>
          <p:cNvPicPr>
            <a:picLocks noChangeAspect="1"/>
          </p:cNvPicPr>
          <p:nvPr/>
        </p:nvPicPr>
        <p:blipFill>
          <a:blip r:embed="rId3"/>
          <a:stretch>
            <a:fillRect/>
          </a:stretch>
        </p:blipFill>
        <p:spPr>
          <a:xfrm>
            <a:off x="6086040" y="4114640"/>
            <a:ext cx="5451627" cy="626936"/>
          </a:xfrm>
          <a:prstGeom prst="rect">
            <a:avLst/>
          </a:prstGeom>
        </p:spPr>
      </p:pic>
      <p:sp>
        <p:nvSpPr>
          <p:cNvPr id="18" name="Freeform 12">
            <a:extLst>
              <a:ext uri="{FF2B5EF4-FFF2-40B4-BE49-F238E27FC236}">
                <a16:creationId xmlns:a16="http://schemas.microsoft.com/office/drawing/2014/main" id="{55D72A3F-A083-4502-838A-2C32C9800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EBC3FE-E865-854D-8A6C-65F0E42CEA16}"/>
              </a:ext>
            </a:extLst>
          </p:cNvPr>
          <p:cNvSpPr/>
          <p:nvPr/>
        </p:nvSpPr>
        <p:spPr>
          <a:xfrm>
            <a:off x="6256125" y="1540014"/>
            <a:ext cx="1659150" cy="2459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TextBox 8">
            <a:extLst>
              <a:ext uri="{FF2B5EF4-FFF2-40B4-BE49-F238E27FC236}">
                <a16:creationId xmlns:a16="http://schemas.microsoft.com/office/drawing/2014/main" id="{C69BF0ED-F171-BF4E-B9E0-4DE5E11F6C0A}"/>
              </a:ext>
            </a:extLst>
          </p:cNvPr>
          <p:cNvSpPr txBox="1"/>
          <p:nvPr/>
        </p:nvSpPr>
        <p:spPr>
          <a:xfrm>
            <a:off x="6615112" y="4906762"/>
            <a:ext cx="4557713" cy="523220"/>
          </a:xfrm>
          <a:prstGeom prst="rect">
            <a:avLst/>
          </a:prstGeom>
          <a:noFill/>
        </p:spPr>
        <p:txBody>
          <a:bodyPr wrap="square" rtlCol="0">
            <a:spAutoFit/>
          </a:bodyPr>
          <a:lstStyle/>
          <a:p>
            <a:r>
              <a:rPr lang="en-GB" sz="1400" i="1" dirty="0"/>
              <a:t>Translation: The Romanian healthcare system is a huge national extermination camp.</a:t>
            </a:r>
          </a:p>
        </p:txBody>
      </p:sp>
    </p:spTree>
    <p:extLst>
      <p:ext uri="{BB962C8B-B14F-4D97-AF65-F5344CB8AC3E}">
        <p14:creationId xmlns:p14="http://schemas.microsoft.com/office/powerpoint/2010/main" val="154656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B798-FF50-F34B-AEC0-F0477B17ABD0}"/>
              </a:ext>
            </a:extLst>
          </p:cNvPr>
          <p:cNvSpPr>
            <a:spLocks noGrp="1"/>
          </p:cNvSpPr>
          <p:nvPr>
            <p:ph type="title"/>
          </p:nvPr>
        </p:nvSpPr>
        <p:spPr>
          <a:xfrm>
            <a:off x="1687669" y="624110"/>
            <a:ext cx="4137059" cy="1280890"/>
          </a:xfrm>
        </p:spPr>
        <p:txBody>
          <a:bodyPr>
            <a:normAutofit/>
          </a:bodyPr>
          <a:lstStyle/>
          <a:p>
            <a:pPr>
              <a:lnSpc>
                <a:spcPct val="90000"/>
              </a:lnSpc>
            </a:pPr>
            <a:r>
              <a:rPr lang="en-GB" sz="2700"/>
              <a:t>Holocaust trivialization in pandemic context (COVID-19)//Politicians</a:t>
            </a:r>
          </a:p>
        </p:txBody>
      </p:sp>
      <p:sp>
        <p:nvSpPr>
          <p:cNvPr id="13" name="Content Placeholder 12">
            <a:extLst>
              <a:ext uri="{FF2B5EF4-FFF2-40B4-BE49-F238E27FC236}">
                <a16:creationId xmlns:a16="http://schemas.microsoft.com/office/drawing/2014/main" id="{77060799-AEE5-4184-86F3-59CDC3364B42}"/>
              </a:ext>
            </a:extLst>
          </p:cNvPr>
          <p:cNvSpPr>
            <a:spLocks noGrp="1"/>
          </p:cNvSpPr>
          <p:nvPr>
            <p:ph idx="1"/>
          </p:nvPr>
        </p:nvSpPr>
        <p:spPr>
          <a:xfrm>
            <a:off x="1683956" y="2133600"/>
            <a:ext cx="4140772" cy="3777622"/>
          </a:xfrm>
        </p:spPr>
        <p:txBody>
          <a:bodyPr>
            <a:normAutofit/>
          </a:bodyPr>
          <a:lstStyle/>
          <a:p>
            <a:r>
              <a:rPr lang="en-US" sz="1600">
                <a:solidFill>
                  <a:schemeClr val="tx1"/>
                </a:solidFill>
              </a:rPr>
              <a:t>Radical politicians have exploited COVID-19 crisis for political capital (Poland and Slovakia)</a:t>
            </a:r>
          </a:p>
          <a:p>
            <a:r>
              <a:rPr lang="en-GB" sz="1600">
                <a:solidFill>
                  <a:schemeClr val="tx1"/>
                </a:solidFill>
              </a:rPr>
              <a:t>“I will allow myself a drastic analogy. It is like summer 1939. So far they just order some people to wear armbands and when the time will come to go to the ghetto it will be too late for protests.</a:t>
            </a:r>
            <a:r>
              <a:rPr lang="en-RO" sz="1600">
                <a:solidFill>
                  <a:schemeClr val="tx1"/>
                </a:solidFill>
              </a:rPr>
              <a:t> (…)</a:t>
            </a:r>
            <a:r>
              <a:rPr lang="en-GB" sz="1600">
                <a:solidFill>
                  <a:schemeClr val="tx1"/>
                </a:solidFill>
              </a:rPr>
              <a:t> And it is similar today, they order the nation to wear the face masks”. [Grzegorz Braun , member of the Polish Parliament]</a:t>
            </a:r>
            <a:endParaRPr lang="en-RO" sz="1600">
              <a:solidFill>
                <a:schemeClr val="tx1"/>
              </a:solidFill>
            </a:endParaRPr>
          </a:p>
          <a:p>
            <a:endParaRPr lang="en-US" sz="1600">
              <a:solidFill>
                <a:schemeClr val="tx1"/>
              </a:solidFill>
            </a:endParaRPr>
          </a:p>
          <a:p>
            <a:endParaRPr lang="en-US" sz="1600">
              <a:solidFill>
                <a:schemeClr val="tx1"/>
              </a:solidFill>
            </a:endParaRPr>
          </a:p>
          <a:p>
            <a:endParaRPr lang="en-US" sz="1600">
              <a:solidFill>
                <a:schemeClr val="tx1"/>
              </a:solidFill>
            </a:endParaRPr>
          </a:p>
        </p:txBody>
      </p:sp>
      <p:pic>
        <p:nvPicPr>
          <p:cNvPr id="5" name="Content Placeholder 4" descr="A group of people standing in front of a crowd&#10;&#10;Description automatically generated">
            <a:extLst>
              <a:ext uri="{FF2B5EF4-FFF2-40B4-BE49-F238E27FC236}">
                <a16:creationId xmlns:a16="http://schemas.microsoft.com/office/drawing/2014/main" id="{2B1F22D8-E089-B045-A827-59561F99958D}"/>
              </a:ext>
            </a:extLst>
          </p:cNvPr>
          <p:cNvPicPr>
            <a:picLocks noChangeAspect="1"/>
          </p:cNvPicPr>
          <p:nvPr/>
        </p:nvPicPr>
        <p:blipFill rotWithShape="1">
          <a:blip r:embed="rId2"/>
          <a:srcRect t="3263" r="-1" b="30573"/>
          <a:stretch/>
        </p:blipFill>
        <p:spPr>
          <a:xfrm>
            <a:off x="6091916" y="781674"/>
            <a:ext cx="5451627" cy="2425694"/>
          </a:xfrm>
          <a:prstGeom prst="rect">
            <a:avLst/>
          </a:prstGeom>
        </p:spPr>
      </p:pic>
      <p:pic>
        <p:nvPicPr>
          <p:cNvPr id="11" name="Picture 10" descr="Shape&#10;&#10;Description automatically generated">
            <a:extLst>
              <a:ext uri="{FF2B5EF4-FFF2-40B4-BE49-F238E27FC236}">
                <a16:creationId xmlns:a16="http://schemas.microsoft.com/office/drawing/2014/main" id="{C737A1DE-DC8B-D548-943A-2ADD9E5173B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3604" r="-1" b="15203"/>
          <a:stretch/>
        </p:blipFill>
        <p:spPr>
          <a:xfrm>
            <a:off x="6132548" y="3508529"/>
            <a:ext cx="5358611" cy="2384324"/>
          </a:xfrm>
          <a:prstGeom prst="rect">
            <a:avLst/>
          </a:prstGeom>
        </p:spPr>
      </p:pic>
    </p:spTree>
    <p:extLst>
      <p:ext uri="{BB962C8B-B14F-4D97-AF65-F5344CB8AC3E}">
        <p14:creationId xmlns:p14="http://schemas.microsoft.com/office/powerpoint/2010/main" val="233810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6935-A60F-3742-A51F-8E0CC1B8A62D}"/>
              </a:ext>
            </a:extLst>
          </p:cNvPr>
          <p:cNvSpPr>
            <a:spLocks noGrp="1"/>
          </p:cNvSpPr>
          <p:nvPr>
            <p:ph type="title"/>
          </p:nvPr>
        </p:nvSpPr>
        <p:spPr>
          <a:xfrm>
            <a:off x="1687669" y="624110"/>
            <a:ext cx="4137059" cy="1280890"/>
          </a:xfrm>
        </p:spPr>
        <p:txBody>
          <a:bodyPr>
            <a:normAutofit/>
          </a:bodyPr>
          <a:lstStyle/>
          <a:p>
            <a:pPr>
              <a:lnSpc>
                <a:spcPct val="90000"/>
              </a:lnSpc>
            </a:pPr>
            <a:r>
              <a:rPr lang="en-GB" sz="2700"/>
              <a:t>Holocaust trivialization in pandemic context (COVID-19)//Politicians</a:t>
            </a:r>
            <a:endParaRPr lang="ro-RO" sz="2700"/>
          </a:p>
        </p:txBody>
      </p:sp>
      <p:sp>
        <p:nvSpPr>
          <p:cNvPr id="12" name="Content Placeholder 11">
            <a:extLst>
              <a:ext uri="{FF2B5EF4-FFF2-40B4-BE49-F238E27FC236}">
                <a16:creationId xmlns:a16="http://schemas.microsoft.com/office/drawing/2014/main" id="{8FB0B2E3-BE7A-4E30-8747-C26B6D554954}"/>
              </a:ext>
            </a:extLst>
          </p:cNvPr>
          <p:cNvSpPr>
            <a:spLocks noGrp="1"/>
          </p:cNvSpPr>
          <p:nvPr>
            <p:ph idx="1"/>
          </p:nvPr>
        </p:nvSpPr>
        <p:spPr>
          <a:xfrm>
            <a:off x="1683956" y="2133600"/>
            <a:ext cx="4140772" cy="3777622"/>
          </a:xfrm>
        </p:spPr>
        <p:txBody>
          <a:bodyPr>
            <a:normAutofit/>
          </a:bodyPr>
          <a:lstStyle/>
          <a:p>
            <a:endParaRPr lang="en-US" sz="1600" dirty="0">
              <a:solidFill>
                <a:schemeClr val="tx1"/>
              </a:solidFill>
            </a:endParaRPr>
          </a:p>
          <a:p>
            <a:r>
              <a:rPr lang="en-US" sz="1600" dirty="0">
                <a:solidFill>
                  <a:schemeClr val="tx1"/>
                </a:solidFill>
              </a:rPr>
              <a:t>“Yesterday I received an invitation to testing. I don’t know why it reminds me of Nazi practices” [</a:t>
            </a:r>
            <a:r>
              <a:rPr lang="sk-SK" dirty="0"/>
              <a:t>Marián </a:t>
            </a:r>
            <a:r>
              <a:rPr lang="sk-SK" dirty="0" err="1"/>
              <a:t>Kotleba</a:t>
            </a:r>
            <a:r>
              <a:rPr lang="en-RO" sz="1600" dirty="0"/>
              <a:t> , chairman of </a:t>
            </a:r>
            <a:r>
              <a:rPr lang="sk-SK" dirty="0"/>
              <a:t>ĽSNS</a:t>
            </a:r>
            <a:r>
              <a:rPr lang="en-RO" sz="1600" dirty="0"/>
              <a:t>  extremist party</a:t>
            </a:r>
            <a:r>
              <a:rPr lang="en-US" sz="1600" dirty="0">
                <a:solidFill>
                  <a:schemeClr val="tx1"/>
                </a:solidFill>
              </a:rPr>
              <a:t>]</a:t>
            </a:r>
          </a:p>
        </p:txBody>
      </p:sp>
      <p:pic>
        <p:nvPicPr>
          <p:cNvPr id="5" name="Picture 4" descr="Logo, icon&#10;&#10;Description automatically generated">
            <a:extLst>
              <a:ext uri="{FF2B5EF4-FFF2-40B4-BE49-F238E27FC236}">
                <a16:creationId xmlns:a16="http://schemas.microsoft.com/office/drawing/2014/main" id="{9A49D6D5-9E88-F441-BF12-BE2ADE6DF0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96133" y="645106"/>
            <a:ext cx="4043192" cy="2698831"/>
          </a:xfrm>
          <a:prstGeom prst="rect">
            <a:avLst/>
          </a:prstGeom>
        </p:spPr>
      </p:pic>
      <p:pic>
        <p:nvPicPr>
          <p:cNvPr id="8" name="Obrázok 6">
            <a:extLst>
              <a:ext uri="{FF2B5EF4-FFF2-40B4-BE49-F238E27FC236}">
                <a16:creationId xmlns:a16="http://schemas.microsoft.com/office/drawing/2014/main" id="{FE8C394B-2A2D-894D-899E-0ABF0DB74E07}"/>
              </a:ext>
            </a:extLst>
          </p:cNvPr>
          <p:cNvPicPr>
            <a:picLocks/>
          </p:cNvPicPr>
          <p:nvPr/>
        </p:nvPicPr>
        <p:blipFill>
          <a:blip r:embed="rId4"/>
          <a:stretch>
            <a:fillRect/>
          </a:stretch>
        </p:blipFill>
        <p:spPr>
          <a:xfrm>
            <a:off x="6849446" y="3508529"/>
            <a:ext cx="3924814" cy="2384324"/>
          </a:xfrm>
          <a:prstGeom prst="rect">
            <a:avLst/>
          </a:prstGeom>
        </p:spPr>
      </p:pic>
    </p:spTree>
    <p:extLst>
      <p:ext uri="{BB962C8B-B14F-4D97-AF65-F5344CB8AC3E}">
        <p14:creationId xmlns:p14="http://schemas.microsoft.com/office/powerpoint/2010/main" val="98330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06935-A60F-3742-A51F-8E0CC1B8A62D}"/>
              </a:ext>
            </a:extLst>
          </p:cNvPr>
          <p:cNvSpPr>
            <a:spLocks noGrp="1"/>
          </p:cNvSpPr>
          <p:nvPr>
            <p:ph type="title"/>
          </p:nvPr>
        </p:nvSpPr>
        <p:spPr>
          <a:xfrm>
            <a:off x="1433889" y="1059872"/>
            <a:ext cx="3012216" cy="4851349"/>
          </a:xfrm>
        </p:spPr>
        <p:txBody>
          <a:bodyPr>
            <a:normAutofit/>
          </a:bodyPr>
          <a:lstStyle/>
          <a:p>
            <a:r>
              <a:rPr lang="en-GB" sz="3100" dirty="0"/>
              <a:t>Holocaust trivialization in pandemic context (COVID-19)//Politicians</a:t>
            </a:r>
            <a:endParaRPr lang="ro-RO" sz="3100" dirty="0"/>
          </a:p>
        </p:txBody>
      </p:sp>
      <p:sp>
        <p:nvSpPr>
          <p:cNvPr id="19"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2" name="Content Placeholder 11">
            <a:extLst>
              <a:ext uri="{FF2B5EF4-FFF2-40B4-BE49-F238E27FC236}">
                <a16:creationId xmlns:a16="http://schemas.microsoft.com/office/drawing/2014/main" id="{8FB0B2E3-BE7A-4E30-8747-C26B6D554954}"/>
              </a:ext>
            </a:extLst>
          </p:cNvPr>
          <p:cNvSpPr>
            <a:spLocks noGrp="1"/>
          </p:cNvSpPr>
          <p:nvPr>
            <p:ph idx="1"/>
          </p:nvPr>
        </p:nvSpPr>
        <p:spPr>
          <a:xfrm>
            <a:off x="5280368" y="1059872"/>
            <a:ext cx="6224244" cy="4851350"/>
          </a:xfrm>
        </p:spPr>
        <p:txBody>
          <a:bodyPr>
            <a:normAutofit/>
          </a:bodyPr>
          <a:lstStyle/>
          <a:p>
            <a:pPr marL="0" indent="0">
              <a:buNone/>
            </a:pPr>
            <a:endParaRPr lang="en-US" dirty="0"/>
          </a:p>
          <a:p>
            <a:r>
              <a:rPr lang="en-US" dirty="0"/>
              <a:t>In Romania no politicians openly used explicit comparisons, even though some emerging nationalistic parties endorsed various public protests against COVID-19 restrictions were protesters appealed to semantics and metaphors that could be related to Holocaust</a:t>
            </a:r>
          </a:p>
          <a:p>
            <a:endParaRPr lang="en-US" dirty="0"/>
          </a:p>
          <a:p>
            <a:r>
              <a:rPr lang="en-US" dirty="0"/>
              <a:t>In July 2020, the president of the main opposition party publicly stated that he “would not endorse the transformation of Romania into a medical camp” arguing for protecting human rights and democratic principles</a:t>
            </a:r>
          </a:p>
        </p:txBody>
      </p:sp>
    </p:spTree>
    <p:extLst>
      <p:ext uri="{BB962C8B-B14F-4D97-AF65-F5344CB8AC3E}">
        <p14:creationId xmlns:p14="http://schemas.microsoft.com/office/powerpoint/2010/main" val="2652811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29</TotalTime>
  <Words>1176</Words>
  <Application>Microsoft Office PowerPoint</Application>
  <PresentationFormat>Widescreen</PresentationFormat>
  <Paragraphs>84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Wisp</vt:lpstr>
      <vt:lpstr>Holocaust as a figure of speech  </vt:lpstr>
      <vt:lpstr>Research framework </vt:lpstr>
      <vt:lpstr>Research framework </vt:lpstr>
      <vt:lpstr>Preliminary conclusions</vt:lpstr>
      <vt:lpstr>Animal rights, humans’ wrongs</vt:lpstr>
      <vt:lpstr>Hospital conditions, a very Romanian problem</vt:lpstr>
      <vt:lpstr>Holocaust trivialization in pandemic context (COVID-19)//Politicians</vt:lpstr>
      <vt:lpstr>Holocaust trivialization in pandemic context (COVID-19)//Politicians</vt:lpstr>
      <vt:lpstr>Holocaust trivialization in pandemic context (COVID-19)//Politicians</vt:lpstr>
      <vt:lpstr>Holocaust trivialization in pandemic context (COVID-19)//Influencers</vt:lpstr>
      <vt:lpstr>Holocaust trivialization in pandemic context (COVID-19)//Influencers</vt:lpstr>
      <vt:lpstr>Holocaust trivialization in pandemic context (COVID-19)//Influencers</vt:lpstr>
      <vt:lpstr>Holocaust trivialization in pandemic context (COVID-19)//Common users</vt:lpstr>
      <vt:lpstr>Holocaust trivialization in pandemic context (COVID-19)//Common users</vt:lpstr>
      <vt:lpstr>Dirty politics with dirty arguments//Spain</vt:lpstr>
      <vt:lpstr>Dirty politics with dirty arguments//Romania</vt:lpstr>
      <vt:lpstr>Conclusions</vt:lpstr>
      <vt:lpstr>Questions and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Holocaust as a figure of speech</dc:title>
  <dc:creator>Codreanu Ionut</dc:creator>
  <cp:lastModifiedBy>Charlotte Devinat</cp:lastModifiedBy>
  <cp:revision>4</cp:revision>
  <dcterms:created xsi:type="dcterms:W3CDTF">2020-10-13T12:37:26Z</dcterms:created>
  <dcterms:modified xsi:type="dcterms:W3CDTF">2020-10-14T15:48:20Z</dcterms:modified>
</cp:coreProperties>
</file>