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14"/>
  </p:notesMasterIdLst>
  <p:sldIdLst>
    <p:sldId id="268" r:id="rId2"/>
    <p:sldId id="271" r:id="rId3"/>
    <p:sldId id="308" r:id="rId4"/>
    <p:sldId id="275" r:id="rId5"/>
    <p:sldId id="309" r:id="rId6"/>
    <p:sldId id="310" r:id="rId7"/>
    <p:sldId id="311" r:id="rId8"/>
    <p:sldId id="312" r:id="rId9"/>
    <p:sldId id="313" r:id="rId10"/>
    <p:sldId id="314" r:id="rId11"/>
    <p:sldId id="315" r:id="rId12"/>
    <p:sldId id="28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1E42"/>
    <a:srgbClr val="151B2F"/>
    <a:srgbClr val="F1F1F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30"/>
    <p:restoredTop sz="94674"/>
  </p:normalViewPr>
  <p:slideViewPr>
    <p:cSldViewPr snapToGrid="0" snapToObjects="1">
      <p:cViewPr>
        <p:scale>
          <a:sx n="70" d="100"/>
          <a:sy n="70" d="100"/>
        </p:scale>
        <p:origin x="-720" y="-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Documents\SOVA%20PROJECTS\Nationalism\Current%20stats\Violence%20and%20Law%20enforcements%2022-1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ocuments\SOVA%20PROJECTS\Nationalism\Current%20stats\Violence%20and%20Law%20enforcements%2022-1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7.1300764823751916E-2"/>
          <c:y val="4.8192771084337387E-2"/>
          <c:w val="0.62115919097966199"/>
          <c:h val="0.85724575467223241"/>
        </c:manualLayout>
      </c:layout>
      <c:lineChart>
        <c:grouping val="standard"/>
        <c:ser>
          <c:idx val="0"/>
          <c:order val="0"/>
          <c:tx>
            <c:v> Total number of hate crime victims</c:v>
          </c:tx>
          <c:spPr>
            <a:ln w="63500"/>
          </c:spPr>
          <c:marker>
            <c:symbol val="none"/>
          </c:marker>
          <c:cat>
            <c:numRef>
              <c:f>'numbers since 21'!$A$5:$Q$5</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'numbers since 21'!$A$9:$Q$9</c:f>
              <c:numCache>
                <c:formatCode>General</c:formatCode>
                <c:ptCount val="17"/>
                <c:pt idx="0">
                  <c:v>269</c:v>
                </c:pt>
                <c:pt idx="1">
                  <c:v>468</c:v>
                </c:pt>
                <c:pt idx="2">
                  <c:v>588</c:v>
                </c:pt>
                <c:pt idx="3">
                  <c:v>722</c:v>
                </c:pt>
                <c:pt idx="4">
                  <c:v>617</c:v>
                </c:pt>
                <c:pt idx="5">
                  <c:v>537</c:v>
                </c:pt>
                <c:pt idx="6">
                  <c:v>465</c:v>
                </c:pt>
                <c:pt idx="7">
                  <c:v>240</c:v>
                </c:pt>
                <c:pt idx="8">
                  <c:v>218</c:v>
                </c:pt>
                <c:pt idx="9">
                  <c:v>237</c:v>
                </c:pt>
                <c:pt idx="10">
                  <c:v>171</c:v>
                </c:pt>
                <c:pt idx="11">
                  <c:v>110</c:v>
                </c:pt>
                <c:pt idx="12">
                  <c:v>101</c:v>
                </c:pt>
                <c:pt idx="13">
                  <c:v>79</c:v>
                </c:pt>
                <c:pt idx="14">
                  <c:v>78</c:v>
                </c:pt>
                <c:pt idx="15">
                  <c:v>81</c:v>
                </c:pt>
                <c:pt idx="16">
                  <c:v>53</c:v>
                </c:pt>
              </c:numCache>
            </c:numRef>
          </c:val>
        </c:ser>
        <c:ser>
          <c:idx val="1"/>
          <c:order val="1"/>
          <c:tx>
            <c:v> Number of murdered in hate crimes</c:v>
          </c:tx>
          <c:spPr>
            <a:ln w="63500">
              <a:solidFill>
                <a:srgbClr val="FF0000"/>
              </a:solidFill>
            </a:ln>
          </c:spPr>
          <c:marker>
            <c:symbol val="none"/>
          </c:marker>
          <c:cat>
            <c:numRef>
              <c:f>'numbers since 21'!$A$5:$Q$5</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'numbers since 21'!$A$7:$Q$7</c:f>
              <c:numCache>
                <c:formatCode>General</c:formatCode>
                <c:ptCount val="17"/>
                <c:pt idx="0">
                  <c:v>50</c:v>
                </c:pt>
                <c:pt idx="1">
                  <c:v>49</c:v>
                </c:pt>
                <c:pt idx="2">
                  <c:v>66</c:v>
                </c:pt>
                <c:pt idx="3">
                  <c:v>94</c:v>
                </c:pt>
                <c:pt idx="4">
                  <c:v>116</c:v>
                </c:pt>
                <c:pt idx="5">
                  <c:v>94</c:v>
                </c:pt>
                <c:pt idx="6">
                  <c:v>44</c:v>
                </c:pt>
                <c:pt idx="7">
                  <c:v>27</c:v>
                </c:pt>
                <c:pt idx="8">
                  <c:v>20</c:v>
                </c:pt>
                <c:pt idx="9">
                  <c:v>28</c:v>
                </c:pt>
                <c:pt idx="10">
                  <c:v>37</c:v>
                </c:pt>
                <c:pt idx="11">
                  <c:v>14</c:v>
                </c:pt>
                <c:pt idx="12">
                  <c:v>12</c:v>
                </c:pt>
                <c:pt idx="13">
                  <c:v>9</c:v>
                </c:pt>
                <c:pt idx="14">
                  <c:v>8</c:v>
                </c:pt>
                <c:pt idx="15">
                  <c:v>9</c:v>
                </c:pt>
                <c:pt idx="16">
                  <c:v>1</c:v>
                </c:pt>
              </c:numCache>
            </c:numRef>
          </c:val>
        </c:ser>
        <c:ser>
          <c:idx val="2"/>
          <c:order val="2"/>
          <c:tx>
            <c:v> Number of sentenced for hate crimes</c:v>
          </c:tx>
          <c:spPr>
            <a:ln w="63500">
              <a:solidFill>
                <a:srgbClr val="0070C0"/>
              </a:solidFill>
            </a:ln>
          </c:spPr>
          <c:marker>
            <c:symbol val="none"/>
          </c:marker>
          <c:cat>
            <c:numRef>
              <c:f>'numbers since 21'!$A$5:$Q$5</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'numbers since 21'!$A$18:$R$18</c:f>
              <c:numCache>
                <c:formatCode>General</c:formatCode>
                <c:ptCount val="18"/>
                <c:pt idx="0">
                  <c:v>26</c:v>
                </c:pt>
                <c:pt idx="1">
                  <c:v>56</c:v>
                </c:pt>
                <c:pt idx="2">
                  <c:v>109</c:v>
                </c:pt>
                <c:pt idx="3">
                  <c:v>89</c:v>
                </c:pt>
                <c:pt idx="4">
                  <c:v>107</c:v>
                </c:pt>
                <c:pt idx="5">
                  <c:v>132</c:v>
                </c:pt>
                <c:pt idx="6">
                  <c:v>305</c:v>
                </c:pt>
                <c:pt idx="7">
                  <c:v>202</c:v>
                </c:pt>
                <c:pt idx="8">
                  <c:v>77</c:v>
                </c:pt>
                <c:pt idx="9">
                  <c:v>56</c:v>
                </c:pt>
                <c:pt idx="10">
                  <c:v>50</c:v>
                </c:pt>
                <c:pt idx="11">
                  <c:v>59</c:v>
                </c:pt>
                <c:pt idx="12">
                  <c:v>44</c:v>
                </c:pt>
                <c:pt idx="13">
                  <c:v>26</c:v>
                </c:pt>
                <c:pt idx="14">
                  <c:v>55</c:v>
                </c:pt>
                <c:pt idx="15">
                  <c:v>10</c:v>
                </c:pt>
                <c:pt idx="16">
                  <c:v>8</c:v>
                </c:pt>
              </c:numCache>
            </c:numRef>
          </c:val>
        </c:ser>
        <c:marker val="1"/>
        <c:axId val="156326528"/>
        <c:axId val="156340608"/>
      </c:lineChart>
      <c:catAx>
        <c:axId val="156326528"/>
        <c:scaling>
          <c:orientation val="minMax"/>
        </c:scaling>
        <c:axPos val="b"/>
        <c:numFmt formatCode="General" sourceLinked="1"/>
        <c:tickLblPos val="nextTo"/>
        <c:crossAx val="156340608"/>
        <c:crosses val="autoZero"/>
        <c:auto val="1"/>
        <c:lblAlgn val="ctr"/>
        <c:lblOffset val="100"/>
      </c:catAx>
      <c:valAx>
        <c:axId val="156340608"/>
        <c:scaling>
          <c:orientation val="minMax"/>
        </c:scaling>
        <c:axPos val="l"/>
        <c:majorGridlines/>
        <c:numFmt formatCode="General" sourceLinked="1"/>
        <c:tickLblPos val="nextTo"/>
        <c:crossAx val="156326528"/>
        <c:crosses val="autoZero"/>
        <c:crossBetween val="between"/>
      </c:valAx>
    </c:plotArea>
    <c:legend>
      <c:legendPos val="r"/>
      <c:layout>
        <c:manualLayout>
          <c:xMode val="edge"/>
          <c:yMode val="edge"/>
          <c:x val="0.71117861027472262"/>
          <c:y val="3.8038611137463228E-2"/>
          <c:w val="0.27807001570283385"/>
          <c:h val="0.74071387913860165"/>
        </c:manualLayout>
      </c:layout>
      <c:txPr>
        <a:bodyPr/>
        <a:lstStyle/>
        <a:p>
          <a:pPr>
            <a:defRPr sz="2000" baseline="0">
              <a:latin typeface="Circe" pitchFamily="34" charset="-52"/>
            </a:defRPr>
          </a:pPr>
          <a:endParaRPr lang="ru-RU"/>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4.9134144544266234E-2"/>
          <c:y val="3.4124137931034484E-2"/>
          <c:w val="0.65555027933962284"/>
          <c:h val="0.88852413793103446"/>
        </c:manualLayout>
      </c:layout>
      <c:lineChart>
        <c:grouping val="standard"/>
        <c:ser>
          <c:idx val="0"/>
          <c:order val="0"/>
          <c:tx>
            <c:v>  Sentenced for public statements (main and additional charges) by criminal law</c:v>
          </c:tx>
          <c:spPr>
            <a:ln w="63500">
              <a:solidFill>
                <a:srgbClr val="FF0000"/>
              </a:solidFill>
            </a:ln>
          </c:spPr>
          <c:marker>
            <c:symbol val="none"/>
          </c:marker>
          <c:cat>
            <c:numRef>
              <c:f>'SC detailed numbers'!$E$3:$P$3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'SC detailed numbers'!$E$77:$P$77</c:f>
              <c:numCache>
                <c:formatCode>General</c:formatCode>
                <c:ptCount val="12"/>
                <c:pt idx="0">
                  <c:v>186</c:v>
                </c:pt>
                <c:pt idx="1">
                  <c:v>173</c:v>
                </c:pt>
                <c:pt idx="2">
                  <c:v>181</c:v>
                </c:pt>
                <c:pt idx="3">
                  <c:v>281</c:v>
                </c:pt>
                <c:pt idx="4">
                  <c:v>380</c:v>
                </c:pt>
                <c:pt idx="5">
                  <c:v>586</c:v>
                </c:pt>
                <c:pt idx="6">
                  <c:v>714</c:v>
                </c:pt>
                <c:pt idx="7">
                  <c:v>864</c:v>
                </c:pt>
                <c:pt idx="8">
                  <c:v>820</c:v>
                </c:pt>
                <c:pt idx="9">
                  <c:v>316</c:v>
                </c:pt>
                <c:pt idx="10">
                  <c:v>392</c:v>
                </c:pt>
                <c:pt idx="11">
                  <c:v>651</c:v>
                </c:pt>
              </c:numCache>
            </c:numRef>
          </c:val>
        </c:ser>
        <c:ser>
          <c:idx val="1"/>
          <c:order val="1"/>
          <c:tx>
            <c:v>  Punished by administrative law for incitement to hatred and for dissemination of banned symbols and materials by administrative law</c:v>
          </c:tx>
          <c:spPr>
            <a:ln w="63500">
              <a:solidFill>
                <a:schemeClr val="tx2"/>
              </a:solidFill>
            </a:ln>
          </c:spPr>
          <c:marker>
            <c:symbol val="none"/>
          </c:marker>
          <c:cat>
            <c:numRef>
              <c:f>'SC detailed numbers'!$E$3:$P$3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'SC detailed numbers'!$E$25:$P$25</c:f>
              <c:numCache>
                <c:formatCode>General</c:formatCode>
                <c:ptCount val="12"/>
                <c:pt idx="0">
                  <c:v>90</c:v>
                </c:pt>
                <c:pt idx="1">
                  <c:v>182</c:v>
                </c:pt>
                <c:pt idx="2">
                  <c:v>324</c:v>
                </c:pt>
                <c:pt idx="3">
                  <c:v>654</c:v>
                </c:pt>
                <c:pt idx="4">
                  <c:v>1133</c:v>
                </c:pt>
                <c:pt idx="5">
                  <c:v>2387</c:v>
                </c:pt>
                <c:pt idx="6">
                  <c:v>3475</c:v>
                </c:pt>
                <c:pt idx="7">
                  <c:v>3511</c:v>
                </c:pt>
                <c:pt idx="8">
                  <c:v>3616</c:v>
                </c:pt>
                <c:pt idx="9">
                  <c:v>4362</c:v>
                </c:pt>
                <c:pt idx="10">
                  <c:v>4862</c:v>
                </c:pt>
                <c:pt idx="11">
                  <c:v>5438</c:v>
                </c:pt>
              </c:numCache>
            </c:numRef>
          </c:val>
        </c:ser>
        <c:marker val="1"/>
        <c:axId val="157090560"/>
        <c:axId val="157092096"/>
      </c:lineChart>
      <c:catAx>
        <c:axId val="157090560"/>
        <c:scaling>
          <c:orientation val="minMax"/>
        </c:scaling>
        <c:axPos val="b"/>
        <c:numFmt formatCode="General" sourceLinked="1"/>
        <c:tickLblPos val="nextTo"/>
        <c:txPr>
          <a:bodyPr/>
          <a:lstStyle/>
          <a:p>
            <a:pPr>
              <a:defRPr>
                <a:latin typeface="Circe Light" pitchFamily="34" charset="-52"/>
              </a:defRPr>
            </a:pPr>
            <a:endParaRPr lang="ru-RU"/>
          </a:p>
        </c:txPr>
        <c:crossAx val="157092096"/>
        <c:crosses val="autoZero"/>
        <c:auto val="1"/>
        <c:lblAlgn val="ctr"/>
        <c:lblOffset val="100"/>
      </c:catAx>
      <c:valAx>
        <c:axId val="157092096"/>
        <c:scaling>
          <c:orientation val="minMax"/>
        </c:scaling>
        <c:axPos val="l"/>
        <c:majorGridlines/>
        <c:numFmt formatCode="General" sourceLinked="1"/>
        <c:tickLblPos val="nextTo"/>
        <c:txPr>
          <a:bodyPr/>
          <a:lstStyle/>
          <a:p>
            <a:pPr>
              <a:defRPr>
                <a:latin typeface="Circe Light" pitchFamily="34" charset="-52"/>
              </a:defRPr>
            </a:pPr>
            <a:endParaRPr lang="ru-RU"/>
          </a:p>
        </c:txPr>
        <c:crossAx val="157090560"/>
        <c:crosses val="autoZero"/>
        <c:crossBetween val="between"/>
      </c:valAx>
    </c:plotArea>
    <c:legend>
      <c:legendPos val="r"/>
      <c:layout>
        <c:manualLayout>
          <c:xMode val="edge"/>
          <c:yMode val="edge"/>
          <c:x val="0.70891349235423995"/>
          <c:y val="2.9764648384469194E-2"/>
          <c:w val="0.27882058132445031"/>
          <c:h val="0.75821774278215226"/>
        </c:manualLayout>
      </c:layout>
      <c:txPr>
        <a:bodyPr/>
        <a:lstStyle/>
        <a:p>
          <a:pPr>
            <a:defRPr sz="1600" baseline="0">
              <a:latin typeface="Circe Light" pitchFamily="34" charset="-52"/>
            </a:defRPr>
          </a:pPr>
          <a:endParaRPr lang="ru-RU"/>
        </a:p>
      </c:txPr>
    </c:legend>
    <c:plotVisOnly val="1"/>
  </c:chart>
  <c:spPr>
    <a:ln>
      <a:solidFill>
        <a:schemeClr val="tx1"/>
      </a:solid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7D6AE-8DE0-8B4C-9DA4-0659551B0486}" type="datetimeFigureOut">
              <a:rPr lang="ru-RU" smtClean="0"/>
              <a:pPr/>
              <a:t>05.11.2022</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08E77-DCE8-0A4A-92BE-B9CC935FDEAA}" type="slidenum">
              <a:rPr lang="ru-RU" smtClean="0"/>
              <a:pPr/>
              <a:t>‹#›</a:t>
            </a:fld>
            <a:endParaRPr lang="ru-RU"/>
          </a:p>
        </p:txBody>
      </p:sp>
    </p:spTree>
    <p:extLst>
      <p:ext uri="{BB962C8B-B14F-4D97-AF65-F5344CB8AC3E}">
        <p14:creationId xmlns="" xmlns:p14="http://schemas.microsoft.com/office/powerpoint/2010/main" val="2909360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solidFill>
          <a:srgbClr val="031E4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CD0A73F6-10FB-954B-9008-0582D64C6029}"/>
              </a:ext>
            </a:extLst>
          </p:cNvPr>
          <p:cNvPicPr>
            <a:picLocks noChangeAspect="1"/>
          </p:cNvPicPr>
          <p:nvPr userDrawn="1"/>
        </p:nvPicPr>
        <p:blipFill rotWithShape="1">
          <a:blip r:embed="rId2">
            <a:alphaModFix amt="35000"/>
          </a:blip>
          <a:srcRect t="9169" b="58104"/>
          <a:stretch/>
        </p:blipFill>
        <p:spPr>
          <a:xfrm>
            <a:off x="514063" y="2243470"/>
            <a:ext cx="11163874" cy="4091342"/>
          </a:xfrm>
          <a:prstGeom prst="rect">
            <a:avLst/>
          </a:prstGeom>
        </p:spPr>
      </p:pic>
      <p:sp>
        <p:nvSpPr>
          <p:cNvPr id="7" name="Title Placeholder 1">
            <a:extLst>
              <a:ext uri="{FF2B5EF4-FFF2-40B4-BE49-F238E27FC236}">
                <a16:creationId xmlns="" xmlns:a16="http://schemas.microsoft.com/office/drawing/2014/main" id="{A9B0824F-5208-2E4F-B061-8F2EE55907CD}"/>
              </a:ext>
            </a:extLst>
          </p:cNvPr>
          <p:cNvSpPr>
            <a:spLocks noGrp="1"/>
          </p:cNvSpPr>
          <p:nvPr>
            <p:ph type="title"/>
          </p:nvPr>
        </p:nvSpPr>
        <p:spPr>
          <a:xfrm>
            <a:off x="4736734" y="2340864"/>
            <a:ext cx="7330348" cy="3419856"/>
          </a:xfrm>
          <a:prstGeom prst="rect">
            <a:avLst/>
          </a:prstGeom>
        </p:spPr>
        <p:txBody>
          <a:bodyPr vert="horz" wrap="square" lIns="91440" tIns="45720" rIns="91440" bIns="45720" rtlCol="0" anchor="t">
            <a:normAutofit/>
          </a:bodyPr>
          <a:lstStyle/>
          <a:p>
            <a:r>
              <a:rPr lang="ru-RU" smtClean="0"/>
              <a:t>Образец заголовка</a:t>
            </a:r>
            <a:endParaRPr lang="en-US" dirty="0"/>
          </a:p>
        </p:txBody>
      </p:sp>
      <p:pic>
        <p:nvPicPr>
          <p:cNvPr id="6" name="Picture 5">
            <a:extLst>
              <a:ext uri="{FF2B5EF4-FFF2-40B4-BE49-F238E27FC236}">
                <a16:creationId xmlns="" xmlns:a16="http://schemas.microsoft.com/office/drawing/2014/main" id="{71C14886-67D4-E04F-981F-B99F73EFAF13}"/>
              </a:ext>
            </a:extLst>
          </p:cNvPr>
          <p:cNvPicPr>
            <a:picLocks noChangeAspect="1"/>
          </p:cNvPicPr>
          <p:nvPr userDrawn="1"/>
        </p:nvPicPr>
        <p:blipFill>
          <a:blip r:embed="rId3"/>
          <a:stretch>
            <a:fillRect/>
          </a:stretch>
        </p:blipFill>
        <p:spPr>
          <a:xfrm>
            <a:off x="513347" y="371990"/>
            <a:ext cx="2827994" cy="1205265"/>
          </a:xfrm>
          <a:prstGeom prst="rect">
            <a:avLst/>
          </a:prstGeom>
        </p:spPr>
      </p:pic>
    </p:spTree>
    <p:extLst>
      <p:ext uri="{BB962C8B-B14F-4D97-AF65-F5344CB8AC3E}">
        <p14:creationId xmlns="" xmlns:p14="http://schemas.microsoft.com/office/powerpoint/2010/main" val="384158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bg>
      <p:bgPr>
        <a:solidFill>
          <a:srgbClr val="F1F1F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3FC4347-BA35-F745-AB20-7BC2AAB9C1C9}"/>
              </a:ext>
            </a:extLst>
          </p:cNvPr>
          <p:cNvSpPr>
            <a:spLocks noGrp="1"/>
          </p:cNvSpPr>
          <p:nvPr>
            <p:ph idx="1"/>
          </p:nvPr>
        </p:nvSpPr>
        <p:spPr>
          <a:xfrm>
            <a:off x="946484" y="1679448"/>
            <a:ext cx="11093116" cy="4934886"/>
          </a:xfrm>
          <a:prstGeom prst="rect">
            <a:avLst/>
          </a:prstGeom>
        </p:spPr>
        <p:txBody>
          <a:bodyPr/>
          <a:lstStyle>
            <a:lvl1pPr marL="0" indent="0">
              <a:spcAft>
                <a:spcPts val="1200"/>
              </a:spcAft>
              <a:buNone/>
              <a:defRPr sz="4000" b="1">
                <a:latin typeface="Arial" panose="020B0604020202020204" pitchFamily="34" charset="0"/>
                <a:cs typeface="Arial" panose="020B0604020202020204" pitchFamily="34" charset="0"/>
              </a:defRPr>
            </a:lvl1pPr>
            <a:lvl2pPr marL="0" indent="0">
              <a:lnSpc>
                <a:spcPct val="114000"/>
              </a:lnSpc>
              <a:buNone/>
              <a:defRPr>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ru-RU" smtClean="0"/>
              <a:t>Образец текста</a:t>
            </a:r>
          </a:p>
          <a:p>
            <a:pPr lvl="1"/>
            <a:r>
              <a:rPr lang="ru-RU" smtClean="0"/>
              <a:t>Второй уровень</a:t>
            </a:r>
          </a:p>
        </p:txBody>
      </p:sp>
      <p:pic>
        <p:nvPicPr>
          <p:cNvPr id="6" name="Picture 5">
            <a:extLst>
              <a:ext uri="{FF2B5EF4-FFF2-40B4-BE49-F238E27FC236}">
                <a16:creationId xmlns="" xmlns:a16="http://schemas.microsoft.com/office/drawing/2014/main" id="{A55E4E78-4666-C840-96F2-FEAC2F7F27F2}"/>
              </a:ext>
            </a:extLst>
          </p:cNvPr>
          <p:cNvPicPr>
            <a:picLocks noChangeAspect="1"/>
          </p:cNvPicPr>
          <p:nvPr userDrawn="1"/>
        </p:nvPicPr>
        <p:blipFill>
          <a:blip r:embed="rId2"/>
          <a:stretch>
            <a:fillRect/>
          </a:stretch>
        </p:blipFill>
        <p:spPr>
          <a:xfrm>
            <a:off x="211583" y="195000"/>
            <a:ext cx="653876" cy="798483"/>
          </a:xfrm>
          <a:prstGeom prst="rect">
            <a:avLst/>
          </a:prstGeom>
        </p:spPr>
      </p:pic>
    </p:spTree>
    <p:extLst>
      <p:ext uri="{BB962C8B-B14F-4D97-AF65-F5344CB8AC3E}">
        <p14:creationId xmlns="" xmlns:p14="http://schemas.microsoft.com/office/powerpoint/2010/main" val="106845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Content">
    <p:bg>
      <p:bgPr>
        <a:solidFill>
          <a:srgbClr val="F1F1F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3FC4347-BA35-F745-AB20-7BC2AAB9C1C9}"/>
              </a:ext>
            </a:extLst>
          </p:cNvPr>
          <p:cNvSpPr>
            <a:spLocks noGrp="1"/>
          </p:cNvSpPr>
          <p:nvPr>
            <p:ph idx="1"/>
          </p:nvPr>
        </p:nvSpPr>
        <p:spPr>
          <a:xfrm>
            <a:off x="4779264" y="1679448"/>
            <a:ext cx="7260336" cy="4904232"/>
          </a:xfrm>
          <a:prstGeom prst="rect">
            <a:avLst/>
          </a:prstGeom>
        </p:spPr>
        <p:txBody>
          <a:bodyPr numCol="1"/>
          <a:lstStyle>
            <a:lvl1pPr marL="0" indent="0">
              <a:spcAft>
                <a:spcPts val="1200"/>
              </a:spcAft>
              <a:buNone/>
              <a:defRPr sz="4000" b="1">
                <a:latin typeface="Arial" panose="020B0604020202020204" pitchFamily="34" charset="0"/>
                <a:cs typeface="Arial" panose="020B0604020202020204" pitchFamily="34" charset="0"/>
              </a:defRPr>
            </a:lvl1pPr>
            <a:lvl2pPr marL="0" indent="0" algn="l">
              <a:lnSpc>
                <a:spcPct val="114000"/>
              </a:lnSpc>
              <a:buNone/>
              <a:defRPr>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ru-RU" smtClean="0"/>
              <a:t>Образец текста</a:t>
            </a:r>
          </a:p>
          <a:p>
            <a:pPr lvl="1"/>
            <a:r>
              <a:rPr lang="ru-RU" smtClean="0"/>
              <a:t>Второй уровень</a:t>
            </a:r>
          </a:p>
        </p:txBody>
      </p:sp>
      <p:sp>
        <p:nvSpPr>
          <p:cNvPr id="11" name="Content Placeholder 10">
            <a:extLst>
              <a:ext uri="{FF2B5EF4-FFF2-40B4-BE49-F238E27FC236}">
                <a16:creationId xmlns="" xmlns:a16="http://schemas.microsoft.com/office/drawing/2014/main" id="{C265DA44-50D0-764F-B0B2-95AD4C81A50F}"/>
              </a:ext>
            </a:extLst>
          </p:cNvPr>
          <p:cNvSpPr>
            <a:spLocks noGrp="1"/>
          </p:cNvSpPr>
          <p:nvPr>
            <p:ph sz="quarter" idx="10" hasCustomPrompt="1"/>
          </p:nvPr>
        </p:nvSpPr>
        <p:spPr>
          <a:xfrm>
            <a:off x="152400" y="1679129"/>
            <a:ext cx="4257554" cy="4904233"/>
          </a:xfrm>
          <a:prstGeom prst="rect">
            <a:avLst/>
          </a:prstGeom>
        </p:spPr>
        <p:txBody>
          <a:bodyPr/>
          <a:lstStyle>
            <a:lvl2pPr marL="0" indent="0">
              <a:buNone/>
              <a:defRPr>
                <a:latin typeface="Arial" panose="020B0604020202020204" pitchFamily="34" charset="0"/>
                <a:cs typeface="Arial" panose="020B0604020202020204" pitchFamily="34" charset="0"/>
              </a:defRPr>
            </a:lvl2pPr>
            <a:lvl3pPr marL="0" indent="0">
              <a:buNone/>
              <a:defRPr sz="1400">
                <a:latin typeface="Arial" panose="020B0604020202020204" pitchFamily="34" charset="0"/>
                <a:cs typeface="Arial" panose="020B0604020202020204" pitchFamily="34" charset="0"/>
              </a:defRPr>
            </a:lvl3pPr>
          </a:lstStyle>
          <a:p>
            <a:pPr lvl="1"/>
            <a:r>
              <a:rPr lang="en-US" dirty="0"/>
              <a:t>Second level</a:t>
            </a:r>
          </a:p>
          <a:p>
            <a:pPr lvl="2"/>
            <a:r>
              <a:rPr lang="en-US" dirty="0"/>
              <a:t>Third level</a:t>
            </a:r>
          </a:p>
        </p:txBody>
      </p:sp>
      <p:pic>
        <p:nvPicPr>
          <p:cNvPr id="7" name="Picture 6">
            <a:extLst>
              <a:ext uri="{FF2B5EF4-FFF2-40B4-BE49-F238E27FC236}">
                <a16:creationId xmlns="" xmlns:a16="http://schemas.microsoft.com/office/drawing/2014/main" id="{A7701540-7BDB-424C-800D-C9AD672F1B08}"/>
              </a:ext>
            </a:extLst>
          </p:cNvPr>
          <p:cNvPicPr>
            <a:picLocks noChangeAspect="1"/>
          </p:cNvPicPr>
          <p:nvPr userDrawn="1"/>
        </p:nvPicPr>
        <p:blipFill>
          <a:blip r:embed="rId2"/>
          <a:stretch>
            <a:fillRect/>
          </a:stretch>
        </p:blipFill>
        <p:spPr>
          <a:xfrm>
            <a:off x="211583" y="195000"/>
            <a:ext cx="653876" cy="798483"/>
          </a:xfrm>
          <a:prstGeom prst="rect">
            <a:avLst/>
          </a:prstGeom>
        </p:spPr>
      </p:pic>
    </p:spTree>
    <p:extLst>
      <p:ext uri="{BB962C8B-B14F-4D97-AF65-F5344CB8AC3E}">
        <p14:creationId xmlns="" xmlns:p14="http://schemas.microsoft.com/office/powerpoint/2010/main" val="232941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f-title_v1">
    <p:bg>
      <p:bgPr>
        <a:solidFill>
          <a:srgbClr val="031E4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682E1AC-2630-6240-82B4-903CBC30DC2D}"/>
              </a:ext>
            </a:extLst>
          </p:cNvPr>
          <p:cNvPicPr>
            <a:picLocks noChangeAspect="1"/>
          </p:cNvPicPr>
          <p:nvPr userDrawn="1"/>
        </p:nvPicPr>
        <p:blipFill>
          <a:blip r:embed="rId2">
            <a:alphaModFix amt="35000"/>
          </a:blip>
          <a:stretch>
            <a:fillRect/>
          </a:stretch>
        </p:blipFill>
        <p:spPr>
          <a:xfrm>
            <a:off x="0" y="-418347"/>
            <a:ext cx="12192000" cy="13638293"/>
          </a:xfrm>
          <a:prstGeom prst="rect">
            <a:avLst/>
          </a:prstGeom>
        </p:spPr>
      </p:pic>
      <p:sp>
        <p:nvSpPr>
          <p:cNvPr id="7" name="Title Placeholder 1">
            <a:extLst>
              <a:ext uri="{FF2B5EF4-FFF2-40B4-BE49-F238E27FC236}">
                <a16:creationId xmlns="" xmlns:a16="http://schemas.microsoft.com/office/drawing/2014/main" id="{A9B0824F-5208-2E4F-B061-8F2EE55907CD}"/>
              </a:ext>
            </a:extLst>
          </p:cNvPr>
          <p:cNvSpPr>
            <a:spLocks noGrp="1"/>
          </p:cNvSpPr>
          <p:nvPr>
            <p:ph type="title"/>
          </p:nvPr>
        </p:nvSpPr>
        <p:spPr>
          <a:xfrm>
            <a:off x="4779264" y="2340864"/>
            <a:ext cx="7363968" cy="4059936"/>
          </a:xfrm>
          <a:prstGeom prst="rect">
            <a:avLst/>
          </a:prstGeom>
        </p:spPr>
        <p:txBody>
          <a:bodyPr vert="horz" wrap="square" lIns="91440" tIns="45720" rIns="91440" bIns="45720" rtlCol="0" anchor="t">
            <a:normAutofit/>
          </a:bodyPr>
          <a:lstStyle/>
          <a:p>
            <a:r>
              <a:rPr lang="ru-RU" smtClean="0"/>
              <a:t>Образец заголовка</a:t>
            </a:r>
            <a:endParaRPr lang="en-US" dirty="0"/>
          </a:p>
        </p:txBody>
      </p:sp>
      <p:sp>
        <p:nvSpPr>
          <p:cNvPr id="5" name="Text Placeholder 4">
            <a:extLst>
              <a:ext uri="{FF2B5EF4-FFF2-40B4-BE49-F238E27FC236}">
                <a16:creationId xmlns="" xmlns:a16="http://schemas.microsoft.com/office/drawing/2014/main" id="{2FD76034-F1E2-B74D-BCC3-F2233463CDB1}"/>
              </a:ext>
            </a:extLst>
          </p:cNvPr>
          <p:cNvSpPr>
            <a:spLocks noGrp="1"/>
          </p:cNvSpPr>
          <p:nvPr>
            <p:ph type="body" sz="quarter" idx="10" hasCustomPrompt="1"/>
          </p:nvPr>
        </p:nvSpPr>
        <p:spPr>
          <a:xfrm>
            <a:off x="576707" y="2166018"/>
            <a:ext cx="3625850" cy="4298950"/>
          </a:xfrm>
          <a:prstGeom prst="rect">
            <a:avLst/>
          </a:prstGeom>
        </p:spPr>
        <p:txBody>
          <a:bodyPr/>
          <a:lstStyle>
            <a:lvl1pPr marL="0" indent="0">
              <a:buNone/>
              <a:defRPr sz="18000" b="1">
                <a:solidFill>
                  <a:schemeClr val="bg1"/>
                </a:solidFill>
              </a:defRPr>
            </a:lvl1pPr>
          </a:lstStyle>
          <a:p>
            <a:pPr lvl="0"/>
            <a:r>
              <a:rPr lang="ru-RU" dirty="0"/>
              <a:t>№</a:t>
            </a:r>
          </a:p>
        </p:txBody>
      </p:sp>
    </p:spTree>
    <p:extLst>
      <p:ext uri="{BB962C8B-B14F-4D97-AF65-F5344CB8AC3E}">
        <p14:creationId xmlns="" xmlns:p14="http://schemas.microsoft.com/office/powerpoint/2010/main" val="287550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Half-title_v1">
    <p:bg>
      <p:bgPr>
        <a:solidFill>
          <a:srgbClr val="031E42"/>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 xmlns:a16="http://schemas.microsoft.com/office/drawing/2014/main" id="{A9B0824F-5208-2E4F-B061-8F2EE55907CD}"/>
              </a:ext>
            </a:extLst>
          </p:cNvPr>
          <p:cNvSpPr>
            <a:spLocks noGrp="1"/>
          </p:cNvSpPr>
          <p:nvPr>
            <p:ph type="title"/>
          </p:nvPr>
        </p:nvSpPr>
        <p:spPr>
          <a:xfrm>
            <a:off x="4779264" y="2340864"/>
            <a:ext cx="7363968" cy="4059936"/>
          </a:xfrm>
          <a:prstGeom prst="rect">
            <a:avLst/>
          </a:prstGeom>
        </p:spPr>
        <p:txBody>
          <a:bodyPr vert="horz" wrap="square" lIns="91440" tIns="45720" rIns="91440" bIns="45720" rtlCol="0" anchor="t">
            <a:normAutofit/>
          </a:bodyPr>
          <a:lstStyle/>
          <a:p>
            <a:r>
              <a:rPr lang="ru-RU" smtClean="0"/>
              <a:t>Образец заголовка</a:t>
            </a:r>
            <a:endParaRPr lang="en-US" dirty="0"/>
          </a:p>
        </p:txBody>
      </p:sp>
      <p:sp>
        <p:nvSpPr>
          <p:cNvPr id="5" name="Text Placeholder 4">
            <a:extLst>
              <a:ext uri="{FF2B5EF4-FFF2-40B4-BE49-F238E27FC236}">
                <a16:creationId xmlns="" xmlns:a16="http://schemas.microsoft.com/office/drawing/2014/main" id="{2FD76034-F1E2-B74D-BCC3-F2233463CDB1}"/>
              </a:ext>
            </a:extLst>
          </p:cNvPr>
          <p:cNvSpPr>
            <a:spLocks noGrp="1"/>
          </p:cNvSpPr>
          <p:nvPr>
            <p:ph type="body" sz="quarter" idx="10" hasCustomPrompt="1"/>
          </p:nvPr>
        </p:nvSpPr>
        <p:spPr>
          <a:xfrm>
            <a:off x="576707" y="2166018"/>
            <a:ext cx="3625850" cy="4298950"/>
          </a:xfrm>
          <a:prstGeom prst="rect">
            <a:avLst/>
          </a:prstGeom>
        </p:spPr>
        <p:txBody>
          <a:bodyPr/>
          <a:lstStyle>
            <a:lvl1pPr marL="0" indent="0">
              <a:buNone/>
              <a:defRPr sz="18000" b="1">
                <a:solidFill>
                  <a:schemeClr val="bg1"/>
                </a:solidFill>
              </a:defRPr>
            </a:lvl1pPr>
          </a:lstStyle>
          <a:p>
            <a:pPr lvl="0"/>
            <a:r>
              <a:rPr lang="ru-RU" dirty="0"/>
              <a:t>№</a:t>
            </a:r>
          </a:p>
        </p:txBody>
      </p:sp>
    </p:spTree>
    <p:extLst>
      <p:ext uri="{BB962C8B-B14F-4D97-AF65-F5344CB8AC3E}">
        <p14:creationId xmlns="" xmlns:p14="http://schemas.microsoft.com/office/powerpoint/2010/main" val="199807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title_v2">
    <p:bg>
      <p:bgPr>
        <a:solidFill>
          <a:srgbClr val="F1F1F2"/>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 xmlns:a16="http://schemas.microsoft.com/office/drawing/2014/main" id="{A9B0824F-5208-2E4F-B061-8F2EE55907CD}"/>
              </a:ext>
            </a:extLst>
          </p:cNvPr>
          <p:cNvSpPr>
            <a:spLocks noGrp="1"/>
          </p:cNvSpPr>
          <p:nvPr>
            <p:ph type="title"/>
          </p:nvPr>
        </p:nvSpPr>
        <p:spPr>
          <a:xfrm>
            <a:off x="4779264" y="2340864"/>
            <a:ext cx="7363968" cy="4059936"/>
          </a:xfrm>
          <a:prstGeom prst="rect">
            <a:avLst/>
          </a:prstGeom>
        </p:spPr>
        <p:txBody>
          <a:bodyPr vert="horz" wrap="square" lIns="91440" tIns="45720" rIns="91440" bIns="45720" rtlCol="0" anchor="t">
            <a:normAutofit/>
          </a:bodyPr>
          <a:lstStyle>
            <a:lvl1pPr>
              <a:defRPr>
                <a:solidFill>
                  <a:schemeClr val="tx1"/>
                </a:solidFill>
              </a:defRPr>
            </a:lvl1pPr>
          </a:lstStyle>
          <a:p>
            <a:r>
              <a:rPr lang="ru-RU" smtClean="0"/>
              <a:t>Образец заголовка</a:t>
            </a:r>
            <a:endParaRPr lang="en-US" dirty="0"/>
          </a:p>
        </p:txBody>
      </p:sp>
      <p:sp>
        <p:nvSpPr>
          <p:cNvPr id="5" name="Text Placeholder 4">
            <a:extLst>
              <a:ext uri="{FF2B5EF4-FFF2-40B4-BE49-F238E27FC236}">
                <a16:creationId xmlns="" xmlns:a16="http://schemas.microsoft.com/office/drawing/2014/main" id="{2FD76034-F1E2-B74D-BCC3-F2233463CDB1}"/>
              </a:ext>
            </a:extLst>
          </p:cNvPr>
          <p:cNvSpPr>
            <a:spLocks noGrp="1"/>
          </p:cNvSpPr>
          <p:nvPr>
            <p:ph type="body" sz="quarter" idx="10" hasCustomPrompt="1"/>
          </p:nvPr>
        </p:nvSpPr>
        <p:spPr>
          <a:xfrm>
            <a:off x="48768" y="2166018"/>
            <a:ext cx="4153789" cy="4298950"/>
          </a:xfrm>
          <a:prstGeom prst="rect">
            <a:avLst/>
          </a:prstGeom>
        </p:spPr>
        <p:txBody>
          <a:bodyPr/>
          <a:lstStyle>
            <a:lvl1pPr marL="0" indent="0">
              <a:buNone/>
              <a:defRPr sz="18000" b="1">
                <a:solidFill>
                  <a:schemeClr val="tx1"/>
                </a:solidFill>
              </a:defRPr>
            </a:lvl1pPr>
          </a:lstStyle>
          <a:p>
            <a:pPr lvl="0"/>
            <a:r>
              <a:rPr lang="ru-RU" dirty="0"/>
              <a:t>№</a:t>
            </a:r>
          </a:p>
        </p:txBody>
      </p:sp>
      <p:pic>
        <p:nvPicPr>
          <p:cNvPr id="10" name="Picture 9">
            <a:extLst>
              <a:ext uri="{FF2B5EF4-FFF2-40B4-BE49-F238E27FC236}">
                <a16:creationId xmlns="" xmlns:a16="http://schemas.microsoft.com/office/drawing/2014/main" id="{416B5217-31CC-6F4B-A21D-9B81D05B7CF6}"/>
              </a:ext>
            </a:extLst>
          </p:cNvPr>
          <p:cNvPicPr>
            <a:picLocks noChangeAspect="1"/>
          </p:cNvPicPr>
          <p:nvPr userDrawn="1"/>
        </p:nvPicPr>
        <p:blipFill>
          <a:blip r:embed="rId2"/>
          <a:stretch>
            <a:fillRect/>
          </a:stretch>
        </p:blipFill>
        <p:spPr>
          <a:xfrm>
            <a:off x="211583" y="195000"/>
            <a:ext cx="653876" cy="798483"/>
          </a:xfrm>
          <a:prstGeom prst="rect">
            <a:avLst/>
          </a:prstGeom>
        </p:spPr>
      </p:pic>
    </p:spTree>
    <p:extLst>
      <p:ext uri="{BB962C8B-B14F-4D97-AF65-F5344CB8AC3E}">
        <p14:creationId xmlns="" xmlns:p14="http://schemas.microsoft.com/office/powerpoint/2010/main" val="3215228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and_content">
    <p:bg>
      <p:bgPr>
        <a:solidFill>
          <a:srgbClr val="F1F1F2"/>
        </a:solidFill>
        <a:effectLst/>
      </p:bgPr>
    </p:bg>
    <p:spTree>
      <p:nvGrpSpPr>
        <p:cNvPr id="1" name=""/>
        <p:cNvGrpSpPr/>
        <p:nvPr/>
      </p:nvGrpSpPr>
      <p:grpSpPr>
        <a:xfrm>
          <a:off x="0" y="0"/>
          <a:ext cx="0" cy="0"/>
          <a:chOff x="0" y="0"/>
          <a:chExt cx="0" cy="0"/>
        </a:xfrm>
      </p:grpSpPr>
      <p:sp>
        <p:nvSpPr>
          <p:cNvPr id="12" name="Content Placeholder 10">
            <a:extLst>
              <a:ext uri="{FF2B5EF4-FFF2-40B4-BE49-F238E27FC236}">
                <a16:creationId xmlns="" xmlns:a16="http://schemas.microsoft.com/office/drawing/2014/main" id="{BB98F362-95C3-B840-852D-6406053AB082}"/>
              </a:ext>
            </a:extLst>
          </p:cNvPr>
          <p:cNvSpPr>
            <a:spLocks noGrp="1"/>
          </p:cNvSpPr>
          <p:nvPr>
            <p:ph sz="quarter" idx="10" hasCustomPrompt="1"/>
          </p:nvPr>
        </p:nvSpPr>
        <p:spPr>
          <a:xfrm>
            <a:off x="7968568" y="1679129"/>
            <a:ext cx="3950716" cy="4904233"/>
          </a:xfrm>
          <a:prstGeom prst="rect">
            <a:avLst/>
          </a:prstGeom>
        </p:spPr>
        <p:txBody>
          <a:bodyPr/>
          <a:lstStyle>
            <a:lvl2pPr marL="0" indent="0">
              <a:lnSpc>
                <a:spcPct val="114000"/>
              </a:lnSpc>
              <a:buNone/>
              <a:defRPr>
                <a:latin typeface="Arial" panose="020B0604020202020204" pitchFamily="34" charset="0"/>
                <a:cs typeface="Arial" panose="020B0604020202020204" pitchFamily="34" charset="0"/>
              </a:defRPr>
            </a:lvl2pPr>
            <a:lvl3pPr marL="0" indent="0">
              <a:buNone/>
              <a:defRPr sz="1400">
                <a:latin typeface="Arial" panose="020B0604020202020204" pitchFamily="34" charset="0"/>
                <a:cs typeface="Arial" panose="020B0604020202020204" pitchFamily="34" charset="0"/>
              </a:defRPr>
            </a:lvl3pPr>
          </a:lstStyle>
          <a:p>
            <a:pPr lvl="1"/>
            <a:r>
              <a:rPr lang="en-US" dirty="0"/>
              <a:t>Second level</a:t>
            </a:r>
          </a:p>
          <a:p>
            <a:pPr lvl="2"/>
            <a:r>
              <a:rPr lang="en-US" dirty="0"/>
              <a:t>Third level</a:t>
            </a:r>
          </a:p>
        </p:txBody>
      </p:sp>
      <p:sp>
        <p:nvSpPr>
          <p:cNvPr id="13" name="Content Placeholder 2">
            <a:extLst>
              <a:ext uri="{FF2B5EF4-FFF2-40B4-BE49-F238E27FC236}">
                <a16:creationId xmlns="" xmlns:a16="http://schemas.microsoft.com/office/drawing/2014/main" id="{C366B5C2-42ED-F94C-8A2D-04739C9498D7}"/>
              </a:ext>
            </a:extLst>
          </p:cNvPr>
          <p:cNvSpPr>
            <a:spLocks noGrp="1"/>
          </p:cNvSpPr>
          <p:nvPr>
            <p:ph idx="1"/>
          </p:nvPr>
        </p:nvSpPr>
        <p:spPr>
          <a:xfrm>
            <a:off x="946484" y="1679448"/>
            <a:ext cx="6657474" cy="4934886"/>
          </a:xfrm>
          <a:prstGeom prst="rect">
            <a:avLst/>
          </a:prstGeom>
        </p:spPr>
        <p:txBody>
          <a:bodyPr/>
          <a:lstStyle>
            <a:lvl1pPr marL="0" indent="0">
              <a:spcAft>
                <a:spcPts val="1200"/>
              </a:spcAft>
              <a:buNone/>
              <a:defRPr sz="4000" b="1">
                <a:latin typeface="Arial" panose="020B0604020202020204" pitchFamily="34" charset="0"/>
                <a:cs typeface="Arial" panose="020B0604020202020204" pitchFamily="34" charset="0"/>
              </a:defRPr>
            </a:lvl1pPr>
            <a:lvl2pPr marL="0" indent="0">
              <a:lnSpc>
                <a:spcPct val="114000"/>
              </a:lnSpc>
              <a:buNone/>
              <a:defRPr>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ru-RU" smtClean="0"/>
              <a:t>Образец текста</a:t>
            </a:r>
          </a:p>
          <a:p>
            <a:pPr lvl="1"/>
            <a:r>
              <a:rPr lang="ru-RU" smtClean="0"/>
              <a:t>Второй уровень</a:t>
            </a:r>
          </a:p>
        </p:txBody>
      </p:sp>
      <p:pic>
        <p:nvPicPr>
          <p:cNvPr id="9" name="Picture 8">
            <a:extLst>
              <a:ext uri="{FF2B5EF4-FFF2-40B4-BE49-F238E27FC236}">
                <a16:creationId xmlns="" xmlns:a16="http://schemas.microsoft.com/office/drawing/2014/main" id="{D3EA5E06-F0AF-9049-87AE-90E067FF8045}"/>
              </a:ext>
            </a:extLst>
          </p:cNvPr>
          <p:cNvPicPr>
            <a:picLocks noChangeAspect="1"/>
          </p:cNvPicPr>
          <p:nvPr userDrawn="1"/>
        </p:nvPicPr>
        <p:blipFill>
          <a:blip r:embed="rId2"/>
          <a:stretch>
            <a:fillRect/>
          </a:stretch>
        </p:blipFill>
        <p:spPr>
          <a:xfrm>
            <a:off x="211583" y="195000"/>
            <a:ext cx="653876" cy="798483"/>
          </a:xfrm>
          <a:prstGeom prst="rect">
            <a:avLst/>
          </a:prstGeom>
        </p:spPr>
      </p:pic>
    </p:spTree>
    <p:extLst>
      <p:ext uri="{BB962C8B-B14F-4D97-AF65-F5344CB8AC3E}">
        <p14:creationId xmlns="" xmlns:p14="http://schemas.microsoft.com/office/powerpoint/2010/main" val="3230638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8764015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1" r:id="rId4"/>
    <p:sldLayoutId id="2147483671" r:id="rId5"/>
    <p:sldLayoutId id="2147483670" r:id="rId6"/>
    <p:sldLayoutId id="2147483663" r:id="rId7"/>
  </p:sldLayoutIdLst>
  <p:txStyles>
    <p:titleStyle>
      <a:lvl1pPr algn="l" defTabSz="914400" rtl="0" eaLnBrk="1" latinLnBrk="0" hangingPunct="1">
        <a:lnSpc>
          <a:spcPct val="90000"/>
        </a:lnSpc>
        <a:spcBef>
          <a:spcPct val="0"/>
        </a:spcBef>
        <a:buNone/>
        <a:defRPr sz="7200" b="1" kern="1200">
          <a:ln>
            <a:noFill/>
          </a:ln>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0824E9-BE92-274D-847A-C3CEF05F21A8}"/>
              </a:ext>
            </a:extLst>
          </p:cNvPr>
          <p:cNvSpPr>
            <a:spLocks noGrp="1"/>
          </p:cNvSpPr>
          <p:nvPr>
            <p:ph type="title"/>
          </p:nvPr>
        </p:nvSpPr>
        <p:spPr>
          <a:xfrm>
            <a:off x="3398982" y="2163778"/>
            <a:ext cx="7918592" cy="3997995"/>
          </a:xfrm>
        </p:spPr>
        <p:txBody>
          <a:bodyPr>
            <a:normAutofit fontScale="90000"/>
          </a:bodyPr>
          <a:lstStyle/>
          <a:p>
            <a:r>
              <a:rPr lang="en-US" sz="5300" dirty="0" smtClean="0"/>
              <a:t>Policies and regulations beyond the European Union - in Russia and its sphere of legal influence </a:t>
            </a:r>
            <a:br>
              <a:rPr lang="en-US" sz="5300" dirty="0" smtClean="0"/>
            </a:br>
            <a:r>
              <a:rPr lang="en-US" sz="4000" dirty="0" smtClean="0"/>
              <a:t/>
            </a:r>
            <a:br>
              <a:rPr lang="en-US" sz="4000" dirty="0" smtClean="0"/>
            </a:br>
            <a:r>
              <a:rPr lang="en-US" sz="4000" dirty="0" smtClean="0"/>
              <a:t/>
            </a:r>
            <a:br>
              <a:rPr lang="en-US" sz="4000" dirty="0" smtClean="0"/>
            </a:br>
            <a:r>
              <a:rPr lang="en-US" sz="3600" dirty="0" smtClean="0"/>
              <a:t>INACH, Amsterdam, November 2022</a:t>
            </a:r>
            <a:endParaRPr lang="en-US" sz="3600" dirty="0"/>
          </a:p>
        </p:txBody>
      </p:sp>
    </p:spTree>
    <p:extLst>
      <p:ext uri="{BB962C8B-B14F-4D97-AF65-F5344CB8AC3E}">
        <p14:creationId xmlns="" xmlns:p14="http://schemas.microsoft.com/office/powerpoint/2010/main" val="2656049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283854" y="1016000"/>
            <a:ext cx="10755745" cy="5598334"/>
          </a:xfrm>
        </p:spPr>
        <p:txBody>
          <a:bodyPr/>
          <a:lstStyle/>
          <a:p>
            <a:r>
              <a:rPr lang="en-US" dirty="0" smtClean="0"/>
              <a:t>What else could we ban:</a:t>
            </a:r>
          </a:p>
          <a:p>
            <a:r>
              <a:rPr lang="en-US" sz="3200" b="0" dirty="0" smtClean="0"/>
              <a:t>Some organizations</a:t>
            </a:r>
          </a:p>
          <a:p>
            <a:r>
              <a:rPr lang="en-US" sz="3200" b="0" dirty="0" smtClean="0"/>
              <a:t>‘Extremist materials’</a:t>
            </a:r>
            <a:endParaRPr lang="ru-RU" sz="3200" b="0" dirty="0" smtClean="0"/>
          </a:p>
          <a:p>
            <a:r>
              <a:rPr lang="en-US" sz="3200" b="0" dirty="0" smtClean="0"/>
              <a:t>Any historical criticism – under anti-Nazi disguise</a:t>
            </a:r>
            <a:endParaRPr lang="ru-RU" sz="3200" b="0" dirty="0" smtClean="0"/>
          </a:p>
          <a:p>
            <a:r>
              <a:rPr lang="en-US" sz="3200" b="0" dirty="0" smtClean="0"/>
              <a:t>Anti-religious criticism or satire </a:t>
            </a:r>
          </a:p>
          <a:p>
            <a:r>
              <a:rPr lang="en-US" sz="3200" b="0" dirty="0" smtClean="0"/>
              <a:t>Any suspicious symbols per se</a:t>
            </a:r>
          </a:p>
          <a:p>
            <a:r>
              <a:rPr lang="en-US" sz="3200" b="0" dirty="0" smtClean="0"/>
              <a:t>Criticism on the war</a:t>
            </a:r>
          </a:p>
          <a:p>
            <a:endParaRPr lang="en-US" sz="3200" b="0" dirty="0" smtClean="0"/>
          </a:p>
          <a:p>
            <a:endParaRPr lang="en-US" sz="3200" b="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283854" y="1016000"/>
            <a:ext cx="10755745" cy="5598334"/>
          </a:xfrm>
        </p:spPr>
        <p:txBody>
          <a:bodyPr/>
          <a:lstStyle/>
          <a:p>
            <a:r>
              <a:rPr lang="en-US" dirty="0" smtClean="0"/>
              <a:t>Our way to cleanse Internet </a:t>
            </a:r>
          </a:p>
          <a:p>
            <a:r>
              <a:rPr lang="en-US" sz="3200" b="0" dirty="0" smtClean="0"/>
              <a:t>From banned materials to blocked web-sites</a:t>
            </a:r>
          </a:p>
          <a:p>
            <a:r>
              <a:rPr lang="en-US" sz="3200" b="0" dirty="0" smtClean="0"/>
              <a:t>From the judicial procedure to the extra-judicial one</a:t>
            </a:r>
            <a:endParaRPr lang="ru-RU" sz="3200" b="0" dirty="0" smtClean="0"/>
          </a:p>
          <a:p>
            <a:r>
              <a:rPr lang="en-US" sz="3200" b="0" dirty="0" smtClean="0"/>
              <a:t>Extended version of </a:t>
            </a:r>
            <a:r>
              <a:rPr lang="en-US" sz="3200" b="0" dirty="0" err="1" smtClean="0">
                <a:cs typeface="Times New Roman" pitchFamily="18" charset="0"/>
              </a:rPr>
              <a:t>NetzDG</a:t>
            </a:r>
            <a:r>
              <a:rPr lang="en-US" sz="3200" b="0" dirty="0" smtClean="0">
                <a:cs typeface="Times New Roman" pitchFamily="18" charset="0"/>
              </a:rPr>
              <a:t> </a:t>
            </a:r>
            <a:br>
              <a:rPr lang="en-US" sz="3200" b="0" dirty="0" smtClean="0">
                <a:cs typeface="Times New Roman" pitchFamily="18" charset="0"/>
              </a:rPr>
            </a:br>
            <a:r>
              <a:rPr lang="en-US" sz="3200" b="0" dirty="0" smtClean="0">
                <a:cs typeface="Times New Roman" pitchFamily="18" charset="0"/>
              </a:rPr>
              <a:t>+ extended counter-censorship</a:t>
            </a:r>
          </a:p>
          <a:p>
            <a:r>
              <a:rPr lang="en-US" sz="3200" b="0" dirty="0" smtClean="0">
                <a:cs typeface="Times New Roman" pitchFamily="18" charset="0"/>
              </a:rPr>
              <a:t>‘Everything for friends – and the law for enemies’</a:t>
            </a:r>
            <a:endParaRPr lang="en-US" sz="3200" b="0" dirty="0" smtClean="0"/>
          </a:p>
          <a:p>
            <a:endParaRPr lang="en-US" sz="3200" b="0" dirty="0" smtClean="0"/>
          </a:p>
          <a:p>
            <a:endParaRPr lang="en-US" sz="3200" b="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0824E9-BE92-274D-847A-C3CEF05F21A8}"/>
              </a:ext>
            </a:extLst>
          </p:cNvPr>
          <p:cNvSpPr>
            <a:spLocks noGrp="1"/>
          </p:cNvSpPr>
          <p:nvPr>
            <p:ph type="title"/>
          </p:nvPr>
        </p:nvSpPr>
        <p:spPr>
          <a:xfrm>
            <a:off x="3398982" y="2364508"/>
            <a:ext cx="7918592" cy="3797265"/>
          </a:xfrm>
        </p:spPr>
        <p:txBody>
          <a:bodyPr>
            <a:normAutofit fontScale="90000"/>
          </a:bodyPr>
          <a:lstStyle/>
          <a:p>
            <a:r>
              <a:rPr lang="en-US" sz="5400" dirty="0" smtClean="0"/>
              <a:t>Follow our news at</a:t>
            </a:r>
            <a:br>
              <a:rPr lang="en-US" sz="5400" dirty="0" smtClean="0"/>
            </a:br>
            <a:r>
              <a:rPr lang="en-US" sz="1200" dirty="0" smtClean="0"/>
              <a:t/>
            </a:r>
            <a:br>
              <a:rPr lang="en-US" sz="1200" dirty="0" smtClean="0"/>
            </a:br>
            <a:r>
              <a:rPr lang="en-US" dirty="0" smtClean="0"/>
              <a:t>sova-center.ru</a:t>
            </a:r>
            <a:r>
              <a:rPr lang="ru-RU" dirty="0" smtClean="0"/>
              <a:t/>
            </a:r>
            <a:br>
              <a:rPr lang="ru-RU" dirty="0" smtClean="0"/>
            </a:br>
            <a:r>
              <a:rPr lang="ru-RU" dirty="0" smtClean="0"/>
              <a:t/>
            </a:r>
            <a:br>
              <a:rPr lang="ru-RU" dirty="0" smtClean="0"/>
            </a:br>
            <a:r>
              <a:rPr lang="en-US" sz="1600" dirty="0" smtClean="0"/>
              <a:t>On December 30, 2016, the Ministry of Justice forcibly included the regional public organization SOVA Center on the list of “non-profit organizations performing the functions of a foreign agent.” </a:t>
            </a:r>
            <a:br>
              <a:rPr lang="en-US" sz="1600" dirty="0" smtClean="0"/>
            </a:br>
            <a:r>
              <a:rPr lang="en-US" sz="1600" dirty="0" smtClean="0"/>
              <a:t/>
            </a:r>
            <a:br>
              <a:rPr lang="en-US" sz="1600" dirty="0" smtClean="0"/>
            </a:br>
            <a:r>
              <a:rPr lang="en-US" sz="1600" dirty="0" smtClean="0"/>
              <a:t>We did not agree with this decision and appealed against it. On June 14, 2022, the European Court of Human Rights upheld the Center’s appeal and found the Ministry of Justice’s decision in violation of the European Convention on Human Rights.</a:t>
            </a:r>
            <a:br>
              <a:rPr lang="en-US" sz="1600" dirty="0" smtClean="0"/>
            </a:br>
            <a:endParaRPr lang="en-US" sz="1600" dirty="0"/>
          </a:p>
        </p:txBody>
      </p:sp>
    </p:spTree>
    <p:extLst>
      <p:ext uri="{BB962C8B-B14F-4D97-AF65-F5344CB8AC3E}">
        <p14:creationId xmlns="" xmlns:p14="http://schemas.microsoft.com/office/powerpoint/2010/main" val="2656049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ova site.jpg"/>
          <p:cNvPicPr>
            <a:picLocks noGrp="1" noChangeAspect="1"/>
          </p:cNvPicPr>
          <p:nvPr>
            <p:ph idx="1"/>
          </p:nvPr>
        </p:nvPicPr>
        <p:blipFill>
          <a:blip r:embed="rId2"/>
          <a:stretch>
            <a:fillRect/>
          </a:stretch>
        </p:blipFill>
        <p:spPr>
          <a:xfrm>
            <a:off x="1739868" y="1016000"/>
            <a:ext cx="9740516" cy="5479040"/>
          </a:xfrm>
        </p:spPr>
      </p:pic>
    </p:spTree>
    <p:extLst>
      <p:ext uri="{BB962C8B-B14F-4D97-AF65-F5344CB8AC3E}">
        <p14:creationId xmlns="" xmlns:p14="http://schemas.microsoft.com/office/powerpoint/2010/main" val="4230035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pic>
        <p:nvPicPr>
          <p:cNvPr id="1026" name="Picture 2" descr="D:\Documents\! tmp\t1\Alexander Verkhovsky. Criminal Law on Hate Crime, Incitement to Hatred and Hate Speech in OSCE Participating States_2016.jpg"/>
          <p:cNvPicPr>
            <a:picLocks noChangeAspect="1" noChangeArrowheads="1"/>
          </p:cNvPicPr>
          <p:nvPr/>
        </p:nvPicPr>
        <p:blipFill>
          <a:blip r:embed="rId2"/>
          <a:srcRect/>
          <a:stretch>
            <a:fillRect/>
          </a:stretch>
        </p:blipFill>
        <p:spPr bwMode="auto">
          <a:xfrm>
            <a:off x="4437375" y="236483"/>
            <a:ext cx="4377785" cy="6390526"/>
          </a:xfrm>
          <a:prstGeom prst="rect">
            <a:avLst/>
          </a:prstGeom>
          <a:noFill/>
        </p:spPr>
      </p:pic>
    </p:spTree>
    <p:extLst>
      <p:ext uri="{BB962C8B-B14F-4D97-AF65-F5344CB8AC3E}">
        <p14:creationId xmlns="" xmlns:p14="http://schemas.microsoft.com/office/powerpoint/2010/main" val="4230035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283854" y="1016000"/>
            <a:ext cx="10755745" cy="5598334"/>
          </a:xfrm>
        </p:spPr>
        <p:txBody>
          <a:bodyPr/>
          <a:lstStyle/>
          <a:p>
            <a:r>
              <a:rPr lang="en-US" dirty="0" smtClean="0"/>
              <a:t>PACE Resolution 1344</a:t>
            </a:r>
          </a:p>
          <a:p>
            <a:r>
              <a:rPr lang="en-US" dirty="0" smtClean="0"/>
              <a:t>“Threat posed to democracy by extremist parties and movements in Europe”</a:t>
            </a:r>
          </a:p>
          <a:p>
            <a:endParaRPr lang="en-US" sz="3200" b="0" dirty="0" smtClean="0"/>
          </a:p>
          <a:p>
            <a:r>
              <a:rPr lang="en-US" sz="3200" b="0" dirty="0" smtClean="0"/>
              <a:t>Extremism is defined here as </a:t>
            </a:r>
          </a:p>
          <a:p>
            <a:r>
              <a:rPr lang="en-US" sz="3200" b="0" dirty="0" smtClean="0"/>
              <a:t>“</a:t>
            </a:r>
            <a:r>
              <a:rPr lang="ru-RU" sz="3200" b="0" dirty="0" err="1" smtClean="0"/>
              <a:t>a</a:t>
            </a:r>
            <a:r>
              <a:rPr lang="ru-RU" sz="3200" b="0" dirty="0" smtClean="0"/>
              <a:t> </a:t>
            </a:r>
            <a:r>
              <a:rPr lang="ru-RU" sz="3200" b="0" dirty="0" err="1" smtClean="0"/>
              <a:t>form</a:t>
            </a:r>
            <a:r>
              <a:rPr lang="ru-RU" sz="3200" b="0" dirty="0" smtClean="0"/>
              <a:t> </a:t>
            </a:r>
            <a:r>
              <a:rPr lang="ru-RU" sz="3200" b="0" dirty="0" err="1" smtClean="0"/>
              <a:t>of</a:t>
            </a:r>
            <a:r>
              <a:rPr lang="ru-RU" sz="3200" b="0" dirty="0" smtClean="0"/>
              <a:t> </a:t>
            </a:r>
            <a:r>
              <a:rPr lang="ru-RU" sz="3200" b="0" dirty="0" err="1" smtClean="0"/>
              <a:t>political</a:t>
            </a:r>
            <a:r>
              <a:rPr lang="ru-RU" sz="3200" b="0" dirty="0" smtClean="0"/>
              <a:t> </a:t>
            </a:r>
            <a:r>
              <a:rPr lang="ru-RU" sz="3200" b="0" dirty="0" err="1" smtClean="0"/>
              <a:t>activity</a:t>
            </a:r>
            <a:r>
              <a:rPr lang="ru-RU" sz="3200" b="0" dirty="0" smtClean="0"/>
              <a:t> </a:t>
            </a:r>
            <a:r>
              <a:rPr lang="ru-RU" sz="3200" b="0" dirty="0" err="1" smtClean="0"/>
              <a:t>that</a:t>
            </a:r>
            <a:r>
              <a:rPr lang="ru-RU" sz="3200" b="0" dirty="0" smtClean="0"/>
              <a:t> </a:t>
            </a:r>
            <a:r>
              <a:rPr lang="ru-RU" sz="3200" b="0" dirty="0" err="1" smtClean="0"/>
              <a:t>overtly</a:t>
            </a:r>
            <a:r>
              <a:rPr lang="ru-RU" sz="3200" b="0" dirty="0" smtClean="0"/>
              <a:t> </a:t>
            </a:r>
            <a:r>
              <a:rPr lang="ru-RU" sz="3200" b="0" dirty="0" err="1" smtClean="0"/>
              <a:t>or</a:t>
            </a:r>
            <a:r>
              <a:rPr lang="ru-RU" sz="3200" b="0" dirty="0" smtClean="0"/>
              <a:t> </a:t>
            </a:r>
            <a:r>
              <a:rPr lang="ru-RU" sz="3200" b="0" dirty="0" err="1" smtClean="0"/>
              <a:t>covertly</a:t>
            </a:r>
            <a:r>
              <a:rPr lang="ru-RU" sz="3200" b="0" dirty="0" smtClean="0"/>
              <a:t> </a:t>
            </a:r>
            <a:r>
              <a:rPr lang="ru-RU" sz="3200" b="0" dirty="0" err="1" smtClean="0"/>
              <a:t>rejects</a:t>
            </a:r>
            <a:r>
              <a:rPr lang="ru-RU" sz="3200" b="0" dirty="0" smtClean="0"/>
              <a:t> </a:t>
            </a:r>
            <a:r>
              <a:rPr lang="ru-RU" sz="3200" b="0" dirty="0" err="1" smtClean="0"/>
              <a:t>the</a:t>
            </a:r>
            <a:r>
              <a:rPr lang="ru-RU" sz="3200" b="0" dirty="0" smtClean="0"/>
              <a:t> </a:t>
            </a:r>
            <a:r>
              <a:rPr lang="ru-RU" sz="3200" b="0" dirty="0" err="1" smtClean="0"/>
              <a:t>principles</a:t>
            </a:r>
            <a:r>
              <a:rPr lang="ru-RU" sz="3200" b="0" dirty="0" smtClean="0"/>
              <a:t> </a:t>
            </a:r>
            <a:r>
              <a:rPr lang="ru-RU" sz="3200" b="0" dirty="0" err="1" smtClean="0"/>
              <a:t>of</a:t>
            </a:r>
            <a:r>
              <a:rPr lang="ru-RU" sz="3200" b="0" dirty="0" smtClean="0"/>
              <a:t> </a:t>
            </a:r>
            <a:r>
              <a:rPr lang="ru-RU" sz="3200" b="0" dirty="0" err="1" smtClean="0"/>
              <a:t>parliamentary</a:t>
            </a:r>
            <a:r>
              <a:rPr lang="ru-RU" sz="3200" b="0" dirty="0" smtClean="0"/>
              <a:t> </a:t>
            </a:r>
            <a:r>
              <a:rPr lang="ru-RU" sz="3200" b="0" dirty="0" err="1" smtClean="0"/>
              <a:t>democracy</a:t>
            </a:r>
            <a:r>
              <a:rPr lang="en-US" sz="3200" b="0" dirty="0" smtClean="0"/>
              <a:t>”.</a:t>
            </a:r>
            <a:endParaRPr lang="ru-RU" sz="3200" b="0" dirty="0" smtClean="0"/>
          </a:p>
          <a:p>
            <a:r>
              <a:rPr lang="ru-RU" dirty="0" smtClean="0"/>
              <a:t> </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co.jpg"/>
          <p:cNvPicPr>
            <a:picLocks noGrp="1" noChangeAspect="1"/>
          </p:cNvPicPr>
          <p:nvPr>
            <p:ph idx="1"/>
          </p:nvPr>
        </p:nvPicPr>
        <p:blipFill>
          <a:blip r:embed="rId2"/>
          <a:stretch>
            <a:fillRect/>
          </a:stretch>
        </p:blipFill>
        <p:spPr>
          <a:xfrm>
            <a:off x="1688991" y="1149790"/>
            <a:ext cx="9716130" cy="5465323"/>
          </a:xfrm>
        </p:spPr>
      </p:pic>
    </p:spTree>
    <p:extLst>
      <p:ext uri="{BB962C8B-B14F-4D97-AF65-F5344CB8AC3E}">
        <p14:creationId xmlns="" xmlns:p14="http://schemas.microsoft.com/office/powerpoint/2010/main" val="4230035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Definition.jpg"/>
          <p:cNvPicPr>
            <a:picLocks noGrp="1" noChangeAspect="1"/>
          </p:cNvPicPr>
          <p:nvPr>
            <p:ph idx="1"/>
          </p:nvPr>
        </p:nvPicPr>
        <p:blipFill>
          <a:blip r:embed="rId2"/>
          <a:stretch>
            <a:fillRect/>
          </a:stretch>
        </p:blipFill>
        <p:spPr>
          <a:xfrm>
            <a:off x="1957103" y="796705"/>
            <a:ext cx="7876400" cy="5818408"/>
          </a:xfrm>
        </p:spPr>
      </p:pic>
    </p:spTree>
    <p:extLst>
      <p:ext uri="{BB962C8B-B14F-4D97-AF65-F5344CB8AC3E}">
        <p14:creationId xmlns="" xmlns:p14="http://schemas.microsoft.com/office/powerpoint/2010/main" val="4230035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283854" y="1016000"/>
            <a:ext cx="10755745" cy="5598334"/>
          </a:xfrm>
        </p:spPr>
        <p:txBody>
          <a:bodyPr/>
          <a:lstStyle/>
          <a:p>
            <a:r>
              <a:rPr lang="en-US" dirty="0" smtClean="0"/>
              <a:t>Violent hate crimes </a:t>
            </a:r>
            <a:br>
              <a:rPr lang="en-US" dirty="0" smtClean="0"/>
            </a:br>
            <a:r>
              <a:rPr lang="en-US" dirty="0" smtClean="0"/>
              <a:t>and counteraction to them</a:t>
            </a:r>
          </a:p>
          <a:p>
            <a:endParaRPr lang="en-US" dirty="0" smtClean="0"/>
          </a:p>
          <a:p>
            <a:r>
              <a:rPr lang="ru-RU" dirty="0" smtClean="0"/>
              <a:t> </a:t>
            </a:r>
            <a:endParaRPr lang="ru-RU" dirty="0"/>
          </a:p>
        </p:txBody>
      </p:sp>
      <p:graphicFrame>
        <p:nvGraphicFramePr>
          <p:cNvPr id="3" name="Диаграмма 2"/>
          <p:cNvGraphicFramePr>
            <a:graphicFrameLocks/>
          </p:cNvGraphicFramePr>
          <p:nvPr/>
        </p:nvGraphicFramePr>
        <p:xfrm>
          <a:off x="968721" y="2397934"/>
          <a:ext cx="10628768" cy="4216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283854" y="1016000"/>
            <a:ext cx="10755745" cy="5598334"/>
          </a:xfrm>
        </p:spPr>
        <p:txBody>
          <a:bodyPr/>
          <a:lstStyle/>
          <a:p>
            <a:r>
              <a:rPr lang="en-US" dirty="0" smtClean="0"/>
              <a:t>What is wrong here:</a:t>
            </a:r>
          </a:p>
          <a:p>
            <a:r>
              <a:rPr lang="en-US" sz="3200" b="0" dirty="0" smtClean="0"/>
              <a:t>Vague definition</a:t>
            </a:r>
          </a:p>
          <a:p>
            <a:r>
              <a:rPr lang="en-US" sz="3200" b="0" dirty="0" smtClean="0"/>
              <a:t>Not related to violence at all</a:t>
            </a:r>
          </a:p>
          <a:p>
            <a:r>
              <a:rPr lang="en-US" sz="3200" b="0" dirty="0" smtClean="0"/>
              <a:t>Too wide criminal norms</a:t>
            </a:r>
          </a:p>
          <a:p>
            <a:r>
              <a:rPr lang="en-US" sz="3200" b="0" dirty="0" smtClean="0"/>
              <a:t>Open list of biases in the counter hate speech norm</a:t>
            </a:r>
          </a:p>
          <a:p>
            <a:r>
              <a:rPr lang="en-US" sz="3200" b="0" dirty="0" smtClean="0"/>
              <a:t>New and new norms and updates</a:t>
            </a:r>
          </a:p>
          <a:p>
            <a:endParaRPr lang="en-US" dirty="0" smtClean="0"/>
          </a:p>
          <a:p>
            <a:r>
              <a:rPr lang="ru-RU" dirty="0" smtClean="0"/>
              <a:t>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283854" y="823865"/>
            <a:ext cx="10755745" cy="5790469"/>
          </a:xfrm>
        </p:spPr>
        <p:txBody>
          <a:bodyPr/>
          <a:lstStyle/>
          <a:p>
            <a:r>
              <a:rPr lang="en-US" dirty="0" smtClean="0"/>
              <a:t>Criminal and </a:t>
            </a:r>
            <a:r>
              <a:rPr lang="en-US" dirty="0" err="1" smtClean="0"/>
              <a:t>administrtive</a:t>
            </a:r>
            <a:r>
              <a:rPr lang="en-US" dirty="0" smtClean="0"/>
              <a:t> prosecution </a:t>
            </a:r>
            <a:br>
              <a:rPr lang="en-US" dirty="0" smtClean="0"/>
            </a:br>
            <a:r>
              <a:rPr lang="en-US" dirty="0" smtClean="0"/>
              <a:t>for ‘extremist statements’</a:t>
            </a:r>
          </a:p>
          <a:p>
            <a:endParaRPr lang="en-US" dirty="0" smtClean="0"/>
          </a:p>
          <a:p>
            <a:r>
              <a:rPr lang="ru-RU" dirty="0" smtClean="0"/>
              <a:t> </a:t>
            </a:r>
            <a:endParaRPr lang="ru-RU" dirty="0"/>
          </a:p>
        </p:txBody>
      </p:sp>
      <p:graphicFrame>
        <p:nvGraphicFramePr>
          <p:cNvPr id="4" name="Диаграмма 3"/>
          <p:cNvGraphicFramePr/>
          <p:nvPr/>
        </p:nvGraphicFramePr>
        <p:xfrm>
          <a:off x="1394235" y="2141113"/>
          <a:ext cx="10320949" cy="46037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ova_presentation_template_eng">
  <a:themeElements>
    <a:clrScheme name="S O V A">
      <a:dk1>
        <a:srgbClr val="000000"/>
      </a:dk1>
      <a:lt1>
        <a:srgbClr val="FFFFFF"/>
      </a:lt1>
      <a:dk2>
        <a:srgbClr val="44546A"/>
      </a:dk2>
      <a:lt2>
        <a:srgbClr val="E7E6E6"/>
      </a:lt2>
      <a:accent1>
        <a:srgbClr val="151B2F"/>
      </a:accent1>
      <a:accent2>
        <a:srgbClr val="005C7B"/>
      </a:accent2>
      <a:accent3>
        <a:srgbClr val="97B2CA"/>
      </a:accent3>
      <a:accent4>
        <a:srgbClr val="FEE8AC"/>
      </a:accent4>
      <a:accent5>
        <a:srgbClr val="FB4948"/>
      </a:accent5>
      <a:accent6>
        <a:srgbClr val="86AD54"/>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ova_presentation_template_eng" id="{B1554F34-46EB-3C49-B821-9D43E17EAA28}" vid="{9474A710-537C-6D4C-A7B3-73FFDCE252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Sova_presentation_template_eng</Template>
  <TotalTime>2293</TotalTime>
  <Words>155</Words>
  <Application>Microsoft Office PowerPoint</Application>
  <PresentationFormat>Произвольный</PresentationFormat>
  <Paragraphs>34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Sova_presentation_template_eng</vt:lpstr>
      <vt:lpstr>Policies and regulations beyond the European Union - in Russia and its sphere of legal influence    INACH, Amsterdam, November 2022</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Follow our news at  sova-center.ru  On December 30, 2016, the Ministry of Justice forcibly included the regional public organization SOVA Center on the list of “non-profit organizations performing the functions of a foreign agent.”   We did not agree with this decision and appealed against it. On June 14, 2022, the European Court of Human Rights upheld the Center’s appeal and found the Ministry of Justice’s decision in violation of the European Convention on Human Rights.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Finibus Bonorum et Malorum</dc:title>
  <dc:creator>Alexander Verkhovsky</dc:creator>
  <cp:lastModifiedBy>Alexander Verkhovsky</cp:lastModifiedBy>
  <cp:revision>35</cp:revision>
  <cp:lastPrinted>2019-08-17T20:05:21Z</cp:lastPrinted>
  <dcterms:created xsi:type="dcterms:W3CDTF">2021-11-14T19:42:45Z</dcterms:created>
  <dcterms:modified xsi:type="dcterms:W3CDTF">2022-11-04T21:14:37Z</dcterms:modified>
</cp:coreProperties>
</file>