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86C"/>
    <a:srgbClr val="BE6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B644-A9BF-46E7-B9B3-4DDA2E0A95BD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8FEF-955F-458C-ABD0-8BB1C236F3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45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14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8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587373-8F00-441C-A3A5-0C00ADD6111E}" type="datetimeFigureOut">
              <a:rPr lang="en-US" smtClean="0"/>
              <a:t>28-Nov-18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C74FC3-9910-4C22-A758-F17E300004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43BE1-FC36-4BBA-B173-2B1497B48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8846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D386C"/>
                </a:solidFill>
                <a:latin typeface="Bahnschrift" panose="020B0502040204020203" pitchFamily="34" charset="0"/>
              </a:rPr>
              <a:t>Cos è </a:t>
            </a:r>
            <a:r>
              <a:rPr lang="en-US" dirty="0" err="1">
                <a:solidFill>
                  <a:srgbClr val="3D386C"/>
                </a:solidFill>
                <a:latin typeface="Bahnschrift" panose="020B0502040204020203" pitchFamily="34" charset="0"/>
              </a:rPr>
              <a:t>l’odio</a:t>
            </a:r>
            <a:r>
              <a:rPr lang="en-US" dirty="0">
                <a:solidFill>
                  <a:srgbClr val="3D386C"/>
                </a:solidFill>
                <a:latin typeface="Bahnschrift" panose="020B0502040204020203" pitchFamily="34" charset="0"/>
              </a:rPr>
              <a:t> in rete</a:t>
            </a:r>
            <a:br>
              <a:rPr lang="en-US" dirty="0">
                <a:solidFill>
                  <a:srgbClr val="3D386C"/>
                </a:solidFill>
                <a:latin typeface="Bahnschrift" panose="020B0502040204020203" pitchFamily="34" charset="0"/>
              </a:rPr>
            </a:br>
            <a:endParaRPr lang="en-US" sz="1800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D2DE8-DED2-4CF8-A539-D2F8FEF9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2" y="2681166"/>
            <a:ext cx="2962155" cy="23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16181-2089-4F92-9CDC-C62B98F9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91828"/>
            <a:ext cx="10396882" cy="115196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OMOFOBIA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9BF74-E452-44DC-BF78-6E98406E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1454"/>
            <a:ext cx="10396883" cy="3311189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Bahnschrift" panose="020B0502040204020203" pitchFamily="34" charset="0"/>
              </a:rPr>
              <a:t>l’omofobia</a:t>
            </a:r>
            <a:r>
              <a:rPr lang="it-IT" dirty="0">
                <a:latin typeface="Bahnschrift" panose="020B0502040204020203" pitchFamily="34" charset="0"/>
              </a:rPr>
              <a:t> comprende una serie di atteggiamenti e sentimenti negativi nei confronti dell’omosessualità o di persone identificate o percepite come lesbiche, gay, bisessuali, transgender, transessuali e di genere non-binario.  È stato definito come disprezzo, pregiudizio, avversione, odio o antipatia. Può essere basato sulla paura irrazionale ed è spesso legato alle credenze religiose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2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98051-7617-45F1-AD70-D73130B7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22" y="1291039"/>
            <a:ext cx="10396883" cy="33111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Se ti è mai capitato di notare online degli atteggiamenti attribuibili a queste definizioni, non dimenticare di segnalarlo.</a:t>
            </a:r>
          </a:p>
          <a:p>
            <a:pPr marL="0" indent="0" algn="ctr">
              <a:buNone/>
            </a:pPr>
            <a:endParaRPr lang="it-IT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 L’odio non è mai la risposta.  </a:t>
            </a:r>
          </a:p>
          <a:p>
            <a:pPr marL="0" indent="0" algn="ctr">
              <a:buNone/>
            </a:pPr>
            <a:endParaRPr lang="it-IT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3D386C"/>
                </a:solidFill>
                <a:latin typeface="Bahnschrift" panose="020B0502040204020203" pitchFamily="34" charset="0"/>
              </a:rPr>
              <a:t>Mettiamo insieme il mondo online il linea con i diritti umani  </a:t>
            </a:r>
            <a:endParaRPr lang="en-US" b="1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A5C55-8DB1-49B6-92D7-DAF53482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414" y="1374597"/>
            <a:ext cx="6176638" cy="11519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Supported by the Rights, Equality and Citizenship (REC) </a:t>
            </a:r>
            <a:r>
              <a:rPr lang="en-US" sz="2400" dirty="0" err="1">
                <a:latin typeface="Bahnschrift" panose="020B0502040204020203" pitchFamily="34" charset="0"/>
              </a:rPr>
              <a:t>Programme</a:t>
            </a:r>
            <a:r>
              <a:rPr lang="en-US" sz="2400" dirty="0">
                <a:latin typeface="Bahnschrift" panose="020B0502040204020203" pitchFamily="34" charset="0"/>
              </a:rPr>
              <a:t> of the European Union</a:t>
            </a:r>
            <a:endParaRPr lang="en-US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6CCAF0-45CB-4B3E-85F1-EF0F3952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18" y="1125088"/>
            <a:ext cx="2470296" cy="1650981"/>
          </a:xfrm>
          <a:prstGeom prst="rect">
            <a:avLst/>
          </a:prstGeom>
        </p:spPr>
      </p:pic>
      <p:pic>
        <p:nvPicPr>
          <p:cNvPr id="5" name="Picture 10" descr="BMFSFJ_DL_engl_RZ_4c_2000px">
            <a:extLst>
              <a:ext uri="{FF2B5EF4-FFF2-40B4-BE49-F238E27FC236}">
                <a16:creationId xmlns:a16="http://schemas.microsoft.com/office/drawing/2014/main" id="{DC96B75D-CC7F-492D-AE75-8C8B4DC0BF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422270"/>
            <a:ext cx="5080000" cy="15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86CA677-1ADE-4E70-84C6-8B6D7969C8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483" y="5290806"/>
            <a:ext cx="2623033" cy="1078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17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B8F70-A1F6-4BBE-B16B-4AE8FA9C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447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Bahnschrift" panose="020B0502040204020203" pitchFamily="34" charset="0"/>
              </a:rPr>
              <a:t>Responsabilità legale </a:t>
            </a:r>
            <a:endParaRPr lang="en-US" sz="3600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AE554D-C656-4376-9CB0-90EDC777E4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73405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Bahnschrift" panose="020B0502040204020203" pitchFamily="34" charset="0"/>
              </a:rPr>
              <a:t>Questa pubblicazione è stata prodotta con il sostegno finanziario del Programma Europeo Diritti, Uguaglianza e Cittadinanza (REC – Rights, Equality and Citizenship Programme). I contenuti di questa pubblicazione sono di esclusiva responsabilità della rete internazionale contro l’odio in rete (INACH) e non possono in alcun modo essere presi in considerazione per riflettere i punti di vista della Commissione Europea. </a:t>
            </a:r>
            <a:endParaRPr lang="en-US" dirty="0"/>
          </a:p>
          <a:p>
            <a:pPr marL="0" indent="0" algn="ctr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F8CFB-6A0D-420D-A51E-292CD41F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34" y="739067"/>
            <a:ext cx="10396883" cy="4688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Bahnschrift" panose="020B0502040204020203" pitchFamily="34" charset="0"/>
              </a:rPr>
              <a:t>Oggi alcuni soggetti si sentono esonerati dalla responsabilità di porre in essere atti di discriminazione online poiché protetti dai loro schermi e </a:t>
            </a:r>
            <a:r>
              <a:rPr lang="it-IT" b="1" dirty="0">
                <a:latin typeface="Bahnschrift" panose="020B0502040204020203" pitchFamily="34" charset="0"/>
              </a:rPr>
              <a:t>la banalizzazione dell’odio cibernetico si sta diffondendo ad un ritmo allarmante</a:t>
            </a:r>
            <a:r>
              <a:rPr lang="it-IT" dirty="0">
                <a:latin typeface="Bahnschrift" panose="020B0502040204020203" pitchFamily="34" charset="0"/>
              </a:rPr>
              <a:t>. </a:t>
            </a:r>
          </a:p>
          <a:p>
            <a:pPr marL="0" indent="0" algn="ctr">
              <a:buNone/>
            </a:pPr>
            <a:endParaRPr lang="it-IT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Bahnschrift" panose="020B0502040204020203" pitchFamily="34" charset="0"/>
              </a:rPr>
              <a:t>Questo fenomeno ha a sua volta conseguenze devastanti sul mondo offline. </a:t>
            </a:r>
          </a:p>
          <a:p>
            <a:pPr marL="0" indent="0" algn="ctr">
              <a:buNone/>
            </a:pPr>
            <a:endParaRPr lang="it-IT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Ma cos è esattamente l’odio cibernetico? Qui di seguito alcune definizioni da noi usate 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3D386C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9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37B8D-1DB5-44B4-AE8C-3A102D0E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Discorsi d’odio 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E95BC-BAA1-42CF-93F9-65D06218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>
                <a:latin typeface="Bahnschrift" panose="020B0502040204020203" pitchFamily="34" charset="0"/>
              </a:rPr>
              <a:t>I discorsi d’odio </a:t>
            </a:r>
            <a:r>
              <a:rPr lang="it-IT" dirty="0">
                <a:latin typeface="Bahnschrift" panose="020B0502040204020203" pitchFamily="34" charset="0"/>
              </a:rPr>
              <a:t>sono dichiarazioni pubbliche, intenzionali o non intenzionali, discriminatorie e/o diffamatorie; d’incitamento intenzionale all’odio e/o alla violenza e/o alla segregazione basata sulla razza, etnia, lingua, nazionalità, colore della pelle, credenze religiose o mancanza di queste, sesso, identità di genere, orientamento sessuale, convinzioni politiche, stato sociale, proprietà, nascita, età, salute mentale, disabilità, malattia.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E64DC-F014-44D8-89CD-57433858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Razzismo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36680-2D4A-46E5-9717-8516F9BF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11550"/>
            <a:ext cx="10396883" cy="37374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>
              <a:latin typeface="Bahnschrift" panose="020B0502040204020203" pitchFamily="34" charset="0"/>
            </a:endParaRPr>
          </a:p>
          <a:p>
            <a:pPr algn="just"/>
            <a:r>
              <a:rPr lang="it-IT" sz="2200" b="1" dirty="0">
                <a:latin typeface="Bahnschrift" panose="020B0502040204020203" pitchFamily="34" charset="0"/>
              </a:rPr>
              <a:t>Il razzismo </a:t>
            </a:r>
            <a:r>
              <a:rPr lang="it-IT" sz="2200" dirty="0">
                <a:latin typeface="Bahnschrift" panose="020B0502040204020203" pitchFamily="34" charset="0"/>
              </a:rPr>
              <a:t>è un sistema altamente organizzato di privilegio di gruppo basato sulla “razza” che opera ad ogni livello della società ed è tenuto insieme da una sofisticata ideologia del primato del colore/razza. Il razzismo, inoltre, è qualsiasi azione, pratica o convenzionale, che riflette la visione del mondo razziale - Secondo questa ideologia gli esseri umani sono divisi in entità biologiche separate ed esclusive chiamate “razze”; questa ammette un nesso causale tra i tratti fisici ereditati e i tratti della personalità, intelletto, morale e di altre caratteristiche comportamentali culturali, e che alcune razze sono superiori ad altre in maniera innata. </a:t>
            </a:r>
            <a:endParaRPr lang="en-US" sz="2200" dirty="0"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7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3A55E-3329-4104-897B-AEFF5EEF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XENOFOBIA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F5407-6FCC-4E18-8BE3-D2323428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3680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200" b="1" dirty="0">
                <a:latin typeface="Bahnschrift" panose="020B0502040204020203" pitchFamily="34" charset="0"/>
              </a:rPr>
              <a:t>La xenofobia </a:t>
            </a:r>
            <a:r>
              <a:rPr lang="it-IT" sz="2200" dirty="0">
                <a:latin typeface="Bahnschrift" panose="020B0502040204020203" pitchFamily="34" charset="0"/>
              </a:rPr>
              <a:t>può essere definita come “un’orientamento di ostilità nei confronti i soggetti non indigeni di una data popolazione”. La xenofobia è simile al razzismo, ma invece di temere o di diffidare delle persone a causa del colore della loro pelle o della loro presunta razza, il sentimento di paura o di diffida è dovuto a causa della loro nazionalità, o perché sono – o sembrano – stranieri. La xenofobia potrebbe essere generalizzata a una vasta gamma di situazioni sociali, ma è soprattutto base del nazionalismo (quando tali discorsi svalutano o stigmatizzano le culture di altre nazioni) e dei i discorsi “anti-migranti” </a:t>
            </a:r>
            <a:endParaRPr lang="en-US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5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6CF9C-8F1A-4ED4-B53C-249B6E24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ANTISEMITISMO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BABE4-B9BF-4530-B52C-4EA9EFEB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36763"/>
            <a:ext cx="10396883" cy="33111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100" b="1" dirty="0">
                <a:latin typeface="Bahnschrift" panose="020B0502040204020203" pitchFamily="34" charset="0"/>
              </a:rPr>
              <a:t>L’antisemitismo</a:t>
            </a:r>
            <a:r>
              <a:rPr lang="it-IT" sz="2100" dirty="0">
                <a:latin typeface="Bahnschrift" panose="020B0502040204020203" pitchFamily="34" charset="0"/>
              </a:rPr>
              <a:t> è una particolare percezione degli ebrei, che può essere espressa come odio verso questo gruppo. Le manifestazioni retoriche e fisiche dell’antisemitismo sono dirette verso individui ebrei o non ebrei e/o le loro proprietà, verso le istituzioni della comunità ebraica e le strutture religiose. Tali manifestazioni, inoltre, possono anche rivolgersi allo stato d’Israele, concepito come una collettività ebraica. L’antisemitismo accusa spesso gli ebrei di cospirare per nuocere all’umanità, ed è spesso usato per incolpare gli ebrei sul “perché le cose vanno male”. Si esprime in linguaggi, scritti, forme visive e azioni, e utilizza stereotipi sinistri e caratteristiche caratteriali negative.</a:t>
            </a:r>
            <a:endParaRPr lang="en-US" sz="21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it-IT" sz="1500" i="1" dirty="0">
                <a:latin typeface="Bahnschrift" panose="020B0502040204020203" pitchFamily="34" charset="0"/>
              </a:rPr>
              <a:t>         </a:t>
            </a:r>
          </a:p>
          <a:p>
            <a:pPr marL="0" indent="0">
              <a:buNone/>
            </a:pPr>
            <a:r>
              <a:rPr lang="it-IT" sz="1500" i="1" dirty="0">
                <a:latin typeface="Bahnschrift" panose="020B0502040204020203" pitchFamily="34" charset="0"/>
              </a:rPr>
              <a:t>       INACH condivide la definizione del IHRA (International Holocaust Remembrance Alliance)*</a:t>
            </a:r>
            <a:endParaRPr lang="en-US" sz="1500" i="1" dirty="0">
              <a:latin typeface="Bahnschrift" panose="020B0502040204020203" pitchFamily="34" charset="0"/>
            </a:endParaRPr>
          </a:p>
          <a:p>
            <a:pPr algn="just"/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49A6DA-D530-4A5F-8BC7-E4E6BD5A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585" y="5673730"/>
            <a:ext cx="9146821" cy="498470"/>
          </a:xfrm>
        </p:spPr>
        <p:txBody>
          <a:bodyPr/>
          <a:lstStyle/>
          <a:p>
            <a:r>
              <a:rPr lang="en-US" sz="1000" i="1" dirty="0">
                <a:solidFill>
                  <a:schemeClr val="bg1"/>
                </a:solidFill>
              </a:rPr>
              <a:t>*</a:t>
            </a:r>
            <a:r>
              <a:rPr lang="en-US" sz="1000" i="1" dirty="0">
                <a:solidFill>
                  <a:schemeClr val="bg1"/>
                </a:solidFill>
                <a:latin typeface="Bahnschrift" panose="020B0502040204020203" pitchFamily="34" charset="0"/>
              </a:rPr>
              <a:t>https://www.holocaustremembrance.com/sites/default/files/press_release_document_antisemitism.pdf</a:t>
            </a:r>
          </a:p>
        </p:txBody>
      </p:sp>
    </p:spTree>
    <p:extLst>
      <p:ext uri="{BB962C8B-B14F-4D97-AF65-F5344CB8AC3E}">
        <p14:creationId xmlns:p14="http://schemas.microsoft.com/office/powerpoint/2010/main" val="32613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52197-B49E-40C3-9CCA-E2F9C370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11431"/>
            <a:ext cx="10396882" cy="115196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ODIO ANTIMUSULMANO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073C2-FCEE-4BD0-ADE8-E26EA894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>
                <a:latin typeface="Bahnschrift" panose="020B0502040204020203" pitchFamily="34" charset="0"/>
              </a:rPr>
              <a:t>l’odio nei confronti dei musulmani (o islamophobia) </a:t>
            </a:r>
            <a:r>
              <a:rPr lang="it-IT" dirty="0">
                <a:latin typeface="Bahnschrift" panose="020B0502040204020203" pitchFamily="34" charset="0"/>
              </a:rPr>
              <a:t>è una forma di intolleranza motivata dalla paura infondata, diffidenza e odio nei confronti dei musulmani. L’odio antimusulmano si manifesta attraverso l’odio, la discriminazione, la disparità di trattamento, I pregiudizi, gli stereotipi, l’ostilità e I discorsi pubblici contro la comunità e le persone musulmane. Questo fenomeno si basa principalmente sulla stigmatizzazione dei musulmani e, in quanto tale, l’islamofobia è un affronto ai diritti umani e dalla dignità di tutti I musulmani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2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0E340-4CA2-45B4-BC88-2CCC6EFA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3D386C"/>
                </a:solidFill>
                <a:latin typeface="Bahnschrift" panose="020B0502040204020203" pitchFamily="34" charset="0"/>
              </a:rPr>
              <a:t>ODIO CONTRO I ROM</a:t>
            </a:r>
            <a:endParaRPr lang="en-US" dirty="0">
              <a:solidFill>
                <a:srgbClr val="3D386C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D749E-4581-4FDD-BF60-50212BA6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latin typeface="Bahnschrift" panose="020B0502040204020203" pitchFamily="34" charset="0"/>
              </a:rPr>
              <a:t>l’odio verso i Rom </a:t>
            </a:r>
            <a:r>
              <a:rPr lang="it-IT" dirty="0">
                <a:latin typeface="Bahnschrift" panose="020B0502040204020203" pitchFamily="34" charset="0"/>
              </a:rPr>
              <a:t>è una forma di intolleranza motivata da una paura infondata, diffidenza e odio nei confronti delle popolazioni nomadi, Rom e Sinti. È un fenomeno sociale complesso che si manifesta attraverso la violenza, l’odio, l’oppressione e la discriminazione nella sua forma più visibile. I discorsi e le rappresentazioni della sfera politica, del mondo accademico e della società civile, la segregazione, la disumanizzazione, la stigmatizzazione, l’aggressione sociale e l’esclusione socioeconomica sono altri modi attraverso i quali si diffonde l’odio nei confronti dei Rom. L’odio nei confronti dei Rom è usato per giustificare e perpetrare l’esclusione e la presunta inferiorità delle comunità nomadi, Rom e Sinti.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9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139</TotalTime>
  <Words>935</Words>
  <Application>Microsoft Office PowerPoint</Application>
  <PresentationFormat>Grand écran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Impact</vt:lpstr>
      <vt:lpstr>Grand événement</vt:lpstr>
      <vt:lpstr>Cos è l’odio in rete </vt:lpstr>
      <vt:lpstr>Responsabilità legale </vt:lpstr>
      <vt:lpstr>Présentation PowerPoint</vt:lpstr>
      <vt:lpstr>Discorsi d’odio </vt:lpstr>
      <vt:lpstr>Razzismo</vt:lpstr>
      <vt:lpstr>XENOFOBIA</vt:lpstr>
      <vt:lpstr>ANTISEMITISMO</vt:lpstr>
      <vt:lpstr>ODIO ANTIMUSULMANO</vt:lpstr>
      <vt:lpstr>ODIO CONTRO I ROM</vt:lpstr>
      <vt:lpstr>OMOFOBIA</vt:lpstr>
      <vt:lpstr>Présentation PowerPoint</vt:lpstr>
      <vt:lpstr>Supported by the Rights, Equality and Citizenship (REC) Programme of the European Union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CYBER HATE</dc:title>
  <dc:creator>Charlotte Devinat</dc:creator>
  <cp:lastModifiedBy>Charlotte Devinat</cp:lastModifiedBy>
  <cp:revision>20</cp:revision>
  <dcterms:created xsi:type="dcterms:W3CDTF">2018-11-06T15:00:28Z</dcterms:created>
  <dcterms:modified xsi:type="dcterms:W3CDTF">2018-11-28T11:39:27Z</dcterms:modified>
</cp:coreProperties>
</file>